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9"/>
  </p:notesMasterIdLst>
  <p:sldIdLst>
    <p:sldId id="257" r:id="rId2"/>
    <p:sldId id="271" r:id="rId3"/>
    <p:sldId id="385" r:id="rId4"/>
    <p:sldId id="386" r:id="rId5"/>
    <p:sldId id="392" r:id="rId6"/>
    <p:sldId id="387" r:id="rId7"/>
    <p:sldId id="388" r:id="rId8"/>
    <p:sldId id="389" r:id="rId9"/>
    <p:sldId id="272" r:id="rId10"/>
    <p:sldId id="390" r:id="rId11"/>
    <p:sldId id="391" r:id="rId12"/>
    <p:sldId id="273" r:id="rId13"/>
    <p:sldId id="265" r:id="rId14"/>
    <p:sldId id="260" r:id="rId15"/>
    <p:sldId id="261" r:id="rId16"/>
    <p:sldId id="262" r:id="rId17"/>
    <p:sldId id="26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3"/>
    <p:restoredTop sz="94694"/>
  </p:normalViewPr>
  <p:slideViewPr>
    <p:cSldViewPr snapToGrid="0" snapToObjects="1">
      <p:cViewPr varScale="1">
        <p:scale>
          <a:sx n="102" d="100"/>
          <a:sy n="102" d="100"/>
        </p:scale>
        <p:origin x="192"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3616DE-7ADC-CA43-8D70-6BEBFD720A5A}" type="datetimeFigureOut">
              <a:rPr lang="es-ES_tradnl" smtClean="0"/>
              <a:t>3/10/19</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FDFCF-2108-7845-A6C1-F26563090665}" type="slidenum">
              <a:rPr lang="es-ES_tradnl" smtClean="0"/>
              <a:t>‹Nº›</a:t>
            </a:fld>
            <a:endParaRPr lang="es-ES_tradnl"/>
          </a:p>
        </p:txBody>
      </p:sp>
    </p:spTree>
    <p:extLst>
      <p:ext uri="{BB962C8B-B14F-4D97-AF65-F5344CB8AC3E}">
        <p14:creationId xmlns:p14="http://schemas.microsoft.com/office/powerpoint/2010/main" val="534480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Tree>
    <p:extLst>
      <p:ext uri="{BB962C8B-B14F-4D97-AF65-F5344CB8AC3E}">
        <p14:creationId xmlns:p14="http://schemas.microsoft.com/office/powerpoint/2010/main" val="212628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1091292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67668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4178128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7A8CE8C3-EB10-C246-BEAB-BBA0C83076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ES_tradnl"/>
          </a:p>
        </p:txBody>
      </p:sp>
      <p:sp>
        <p:nvSpPr>
          <p:cNvPr id="4" name="Marcador de fecha 3">
            <a:extLst>
              <a:ext uri="{FF2B5EF4-FFF2-40B4-BE49-F238E27FC236}">
                <a16:creationId xmlns:a16="http://schemas.microsoft.com/office/drawing/2014/main" id="{90151D80-843A-BE47-BEB8-BA9F71A4F1A8}"/>
              </a:ext>
            </a:extLst>
          </p:cNvPr>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5" name="Marcador de pie de página 4">
            <a:extLst>
              <a:ext uri="{FF2B5EF4-FFF2-40B4-BE49-F238E27FC236}">
                <a16:creationId xmlns:a16="http://schemas.microsoft.com/office/drawing/2014/main" id="{EE89BC26-3F04-C940-9D79-D92479273481}"/>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7F7BA8D0-DAA8-FF40-8BF0-A2606FDD2830}"/>
              </a:ext>
            </a:extLst>
          </p:cNvPr>
          <p:cNvSpPr>
            <a:spLocks noGrp="1"/>
          </p:cNvSpPr>
          <p:nvPr>
            <p:ph type="sldNum" sz="quarter" idx="12"/>
          </p:nvPr>
        </p:nvSpPr>
        <p:spPr/>
        <p:txBody>
          <a:bodyPr/>
          <a:lstStyle/>
          <a:p>
            <a:fld id="{4455EA4B-EA4F-5B41-B870-C52C70F03306}" type="slidenum">
              <a:rPr lang="es-ES_tradnl" smtClean="0"/>
              <a:t>‹Nº›</a:t>
            </a:fld>
            <a:endParaRPr lang="es-ES_tradnl"/>
          </a:p>
        </p:txBody>
      </p:sp>
      <p:sp>
        <p:nvSpPr>
          <p:cNvPr id="7" name="1 Título">
            <a:extLst>
              <a:ext uri="{FF2B5EF4-FFF2-40B4-BE49-F238E27FC236}">
                <a16:creationId xmlns:a16="http://schemas.microsoft.com/office/drawing/2014/main" id="{8E485506-4B61-C044-85C4-DC113EE00071}"/>
              </a:ext>
            </a:extLst>
          </p:cNvPr>
          <p:cNvSpPr>
            <a:spLocks noGrp="1"/>
          </p:cNvSpPr>
          <p:nvPr>
            <p:ph type="ctrTitle"/>
          </p:nvPr>
        </p:nvSpPr>
        <p:spPr>
          <a:xfrm>
            <a:off x="2016690" y="260649"/>
            <a:ext cx="7963278" cy="1082551"/>
          </a:xfrm>
        </p:spPr>
        <p:txBody>
          <a:bodyPr>
            <a:normAutofit/>
          </a:bodyPr>
          <a:lstStyle/>
          <a:p>
            <a:pPr algn="r"/>
            <a:r>
              <a:rPr lang="es-ES" sz="1200" b="1" dirty="0"/>
              <a:t>ADMINISTRACIÓN FEDERAL DE SERVICIOS EDUCATIVOS EN EL DISTRITO FEDERAL</a:t>
            </a:r>
            <a:br>
              <a:rPr lang="es-MX" sz="1200" dirty="0"/>
            </a:br>
            <a:r>
              <a:rPr lang="es-ES" sz="1200" b="1" dirty="0"/>
              <a:t>Dirección General de Operación de Servicios Educativos</a:t>
            </a:r>
            <a:br>
              <a:rPr lang="es-MX" sz="1200" dirty="0"/>
            </a:br>
            <a:r>
              <a:rPr lang="es-ES" sz="1200" dirty="0"/>
              <a:t>Dirección de Educación Especial</a:t>
            </a:r>
            <a:br>
              <a:rPr lang="es-MX" sz="1200" dirty="0"/>
            </a:br>
            <a:r>
              <a:rPr lang="es-MX" sz="1200" dirty="0"/>
              <a:t>"2015, Año del Generalísimo José María Morelos y Pavón”</a:t>
            </a:r>
            <a:br>
              <a:rPr lang="es-MX" sz="1200" dirty="0"/>
            </a:br>
            <a:br>
              <a:rPr lang="es-MX" sz="1200" dirty="0"/>
            </a:br>
            <a:endParaRPr lang="es-MX" sz="1200" dirty="0"/>
          </a:p>
        </p:txBody>
      </p:sp>
      <p:pic>
        <p:nvPicPr>
          <p:cNvPr id="8" name="3 Imagen" descr="E:\PRESIDENCIA Manual de Identidad 2013-2018\FIRMAS INSTITUCIONALES\SEP\Horizontales\SEP_color.jpg">
            <a:extLst>
              <a:ext uri="{FF2B5EF4-FFF2-40B4-BE49-F238E27FC236}">
                <a16:creationId xmlns:a16="http://schemas.microsoft.com/office/drawing/2014/main" id="{552E7E19-E5C1-1843-9B05-6AEC3029C543}"/>
              </a:ext>
            </a:extLst>
          </p:cNvPr>
          <p:cNvPicPr/>
          <p:nvPr userDrawn="1"/>
        </p:nvPicPr>
        <p:blipFill>
          <a:blip r:embed="rId2">
            <a:extLst>
              <a:ext uri="{28A0092B-C50C-407E-A947-70E740481C1C}">
                <a14:useLocalDpi xmlns:a14="http://schemas.microsoft.com/office/drawing/2010/main" val="0"/>
              </a:ext>
            </a:extLst>
          </a:blip>
          <a:srcRect t="26465" b="26311"/>
          <a:stretch>
            <a:fillRect/>
          </a:stretch>
        </p:blipFill>
        <p:spPr bwMode="auto">
          <a:xfrm>
            <a:off x="2207569" y="332657"/>
            <a:ext cx="2419985" cy="774065"/>
          </a:xfrm>
          <a:prstGeom prst="rect">
            <a:avLst/>
          </a:prstGeom>
          <a:noFill/>
          <a:ln>
            <a:noFill/>
          </a:ln>
        </p:spPr>
      </p:pic>
    </p:spTree>
    <p:extLst>
      <p:ext uri="{BB962C8B-B14F-4D97-AF65-F5344CB8AC3E}">
        <p14:creationId xmlns:p14="http://schemas.microsoft.com/office/powerpoint/2010/main" val="197552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27846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36709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68227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2911829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4013678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1713192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2965609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D185C19B-C714-E547-B032-3A5336BBE6BD}" type="datetimeFigureOut">
              <a:rPr lang="es-ES_tradnl" smtClean="0"/>
              <a:t>3/10/19</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2683766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5C19B-C714-E547-B032-3A5336BBE6BD}" type="datetimeFigureOut">
              <a:rPr lang="es-ES_tradnl" smtClean="0"/>
              <a:t>3/10/19</a:t>
            </a:fld>
            <a:endParaRPr lang="es-ES_trad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5EA4B-EA4F-5B41-B870-C52C70F03306}" type="slidenum">
              <a:rPr lang="es-ES_tradnl" smtClean="0"/>
              <a:t>‹Nº›</a:t>
            </a:fld>
            <a:endParaRPr lang="es-ES_tradnl"/>
          </a:p>
        </p:txBody>
      </p:sp>
    </p:spTree>
    <p:extLst>
      <p:ext uri="{BB962C8B-B14F-4D97-AF65-F5344CB8AC3E}">
        <p14:creationId xmlns:p14="http://schemas.microsoft.com/office/powerpoint/2010/main" val="41896815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64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de.wikipedia.org/wiki/Addi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fr.wikipedia.org/wiki/Addit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Addi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s.wikipedia.org/wiki/Sum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588690" y="448581"/>
            <a:ext cx="5270182" cy="1082551"/>
          </a:xfrm>
        </p:spPr>
        <p:txBody>
          <a:bodyPr>
            <a:normAutofit/>
          </a:bodyPr>
          <a:lstStyle/>
          <a:p>
            <a:pPr algn="r"/>
            <a:r>
              <a:rPr lang="es-ES" sz="1200" b="1" dirty="0"/>
              <a:t>ADMINISTRACIÓN FEDERAL DE SERVICIOS EDUCATIVOS EN EL DISTRITO FEDERAL</a:t>
            </a:r>
            <a:br>
              <a:rPr lang="es-MX" sz="1200" dirty="0"/>
            </a:br>
            <a:r>
              <a:rPr lang="es-ES" sz="1200" b="1" dirty="0"/>
              <a:t>Dirección General de Operación de Servicios Educativos</a:t>
            </a:r>
            <a:br>
              <a:rPr lang="es-MX" sz="1200" dirty="0"/>
            </a:br>
            <a:r>
              <a:rPr lang="es-ES" sz="1200" dirty="0"/>
              <a:t>Dirección de Educación Especial</a:t>
            </a:r>
            <a:br>
              <a:rPr lang="es-MX" sz="1200" dirty="0"/>
            </a:br>
            <a:r>
              <a:rPr lang="es-MX" sz="1200" dirty="0"/>
              <a:t>"2015, Año del Generalísimo José María Morelos y Pavón”</a:t>
            </a:r>
            <a:br>
              <a:rPr lang="es-MX" sz="1200" dirty="0"/>
            </a:br>
            <a:br>
              <a:rPr lang="es-MX" sz="1200" dirty="0"/>
            </a:br>
            <a:endParaRPr lang="es-MX" sz="1200" dirty="0"/>
          </a:p>
        </p:txBody>
      </p:sp>
      <p:sp>
        <p:nvSpPr>
          <p:cNvPr id="5" name="1 Título"/>
          <p:cNvSpPr txBox="1">
            <a:spLocks/>
          </p:cNvSpPr>
          <p:nvPr/>
        </p:nvSpPr>
        <p:spPr>
          <a:xfrm>
            <a:off x="1981200" y="2862064"/>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dirty="0"/>
              <a:t>La Lengua de Señas Mexicana (LSM) </a:t>
            </a:r>
          </a:p>
          <a:p>
            <a:r>
              <a:rPr lang="es-MX" dirty="0"/>
              <a:t>en el contexto educativo</a:t>
            </a:r>
          </a:p>
        </p:txBody>
      </p:sp>
      <p:pic>
        <p:nvPicPr>
          <p:cNvPr id="8" name="3 Imagen" descr="E:\PRESIDENCIA Manual de Identidad 2013-2018\FIRMAS INSTITUCIONALES\SEP\Horizontales\SEP_color.jpg">
            <a:extLst>
              <a:ext uri="{FF2B5EF4-FFF2-40B4-BE49-F238E27FC236}">
                <a16:creationId xmlns:a16="http://schemas.microsoft.com/office/drawing/2014/main" id="{65732DB2-22DA-E247-914D-A43B0B835932}"/>
              </a:ext>
            </a:extLst>
          </p:cNvPr>
          <p:cNvPicPr/>
          <p:nvPr/>
        </p:nvPicPr>
        <p:blipFill>
          <a:blip r:embed="rId3">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3718944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7C3C560E-C084-3A4B-827B-A070B53088E7}"/>
              </a:ext>
            </a:extLst>
          </p:cNvPr>
          <p:cNvSpPr txBox="1">
            <a:spLocks noChangeArrowheads="1"/>
          </p:cNvSpPr>
          <p:nvPr/>
        </p:nvSpPr>
        <p:spPr bwMode="auto">
          <a:xfrm>
            <a:off x="560475" y="3127984"/>
            <a:ext cx="10800632" cy="2608937"/>
          </a:xfrm>
          <a:prstGeom prst="rect">
            <a:avLst/>
          </a:prstGeom>
          <a:noFill/>
          <a:ln w="9525">
            <a:noFill/>
            <a:miter lim="800000"/>
            <a:headEnd/>
            <a:tailEnd/>
          </a:ln>
        </p:spPr>
        <p:txBody>
          <a:bodyPr/>
          <a:lstStyle/>
          <a:p>
            <a:pPr marL="342900" indent="-342900" algn="just">
              <a:lnSpc>
                <a:spcPct val="150000"/>
              </a:lnSpc>
              <a:spcBef>
                <a:spcPct val="20000"/>
              </a:spcBef>
              <a:buClr>
                <a:schemeClr val="folHlink"/>
              </a:buClr>
              <a:buSzPct val="90000"/>
              <a:defRPr/>
            </a:pPr>
            <a:r>
              <a:rPr lang="es-ES" sz="2400" kern="0" dirty="0">
                <a:cs typeface="Arial" charset="0"/>
              </a:rPr>
              <a:t>	</a:t>
            </a:r>
            <a:r>
              <a:rPr lang="es-ES" sz="2800" kern="0" dirty="0">
                <a:cs typeface="Arial" charset="0"/>
              </a:rPr>
              <a:t>Art 2 </a:t>
            </a:r>
            <a:r>
              <a:rPr lang="es-MX" sz="2800" b="1" dirty="0">
                <a:latin typeface="Arial" charset="0"/>
                <a:cs typeface="Arial" charset="0"/>
              </a:rPr>
              <a:t>VI. </a:t>
            </a:r>
            <a:r>
              <a:rPr lang="es-ES" sz="2800" b="1" kern="0" dirty="0">
                <a:cs typeface="Arial" charset="0"/>
              </a:rPr>
              <a:t>Comunidad de sordos</a:t>
            </a:r>
            <a:r>
              <a:rPr lang="es-ES" sz="2800" kern="0" dirty="0">
                <a:cs typeface="Arial" charset="0"/>
              </a:rPr>
              <a:t>.- </a:t>
            </a:r>
            <a:r>
              <a:rPr lang="es-MX" sz="2800" kern="0" dirty="0">
                <a:cs typeface="Arial" charset="0"/>
              </a:rPr>
              <a:t>Todo aquel grupo social cuyos miembros tienen </a:t>
            </a:r>
            <a:r>
              <a:rPr lang="es-MX" sz="2800" u="sng" kern="0" dirty="0">
                <a:cs typeface="Arial" charset="0"/>
              </a:rPr>
              <a:t>alguna </a:t>
            </a:r>
            <a:r>
              <a:rPr lang="es-MX" sz="2800" u="sng" kern="0" dirty="0">
                <a:solidFill>
                  <a:srgbClr val="0070C0"/>
                </a:solidFill>
                <a:cs typeface="Arial" charset="0"/>
              </a:rPr>
              <a:t>deficiencia del sentido auditivo que les limita </a:t>
            </a:r>
            <a:r>
              <a:rPr lang="es-MX" sz="2800" kern="0" dirty="0">
                <a:cs typeface="Arial" charset="0"/>
              </a:rPr>
              <a:t>sostener una comunicación y socialización regular y fluida en lengua oral </a:t>
            </a:r>
            <a:r>
              <a:rPr lang="es-ES" sz="2800" kern="0" dirty="0">
                <a:cs typeface="Arial" charset="0"/>
              </a:rPr>
              <a:t>alguna</a:t>
            </a:r>
            <a:r>
              <a:rPr lang="es-ES" sz="2000" kern="0" dirty="0">
                <a:cs typeface="Arial" charset="0"/>
              </a:rPr>
              <a:t>. </a:t>
            </a:r>
            <a:endParaRPr lang="es-MX" kern="0" dirty="0">
              <a:cs typeface="Arial" charset="0"/>
            </a:endParaRPr>
          </a:p>
        </p:txBody>
      </p:sp>
      <p:sp>
        <p:nvSpPr>
          <p:cNvPr id="6" name="1 Título">
            <a:extLst>
              <a:ext uri="{FF2B5EF4-FFF2-40B4-BE49-F238E27FC236}">
                <a16:creationId xmlns:a16="http://schemas.microsoft.com/office/drawing/2014/main" id="{D37B0252-44D0-984B-AD2E-5FF32425A6B5}"/>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A68E9018-8F75-1644-8341-3F28269FF38F}"/>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
        <p:nvSpPr>
          <p:cNvPr id="8" name="Rectangle 2">
            <a:extLst>
              <a:ext uri="{FF2B5EF4-FFF2-40B4-BE49-F238E27FC236}">
                <a16:creationId xmlns:a16="http://schemas.microsoft.com/office/drawing/2014/main" id="{29ACB955-DAD3-3D46-8573-9744ED102D6C}"/>
              </a:ext>
            </a:extLst>
          </p:cNvPr>
          <p:cNvSpPr txBox="1">
            <a:spLocks noChangeArrowheads="1"/>
          </p:cNvSpPr>
          <p:nvPr/>
        </p:nvSpPr>
        <p:spPr bwMode="auto">
          <a:xfrm>
            <a:off x="1252603" y="1681445"/>
            <a:ext cx="9607463" cy="986600"/>
          </a:xfrm>
          <a:prstGeom prst="rect">
            <a:avLst/>
          </a:prstGeom>
          <a:noFill/>
          <a:ln w="9525">
            <a:noFill/>
            <a:miter lim="800000"/>
            <a:headEnd/>
            <a:tailEnd/>
          </a:ln>
        </p:spPr>
        <p:txBody>
          <a:bodyPr anchor="ctr"/>
          <a:lstStyle/>
          <a:p>
            <a:pPr algn="ctr">
              <a:defRPr/>
            </a:pPr>
            <a:r>
              <a:rPr lang="es-MX" sz="2800" b="1" dirty="0">
                <a:solidFill>
                  <a:srgbClr val="0070C0"/>
                </a:solidFill>
                <a:latin typeface="+mj-lt"/>
                <a:ea typeface="+mj-ea"/>
                <a:cs typeface="+mj-cs"/>
              </a:rPr>
              <a:t>Ley General para la Inclusión de las Personas con Discapacidad.</a:t>
            </a:r>
          </a:p>
        </p:txBody>
      </p:sp>
    </p:spTree>
    <p:extLst>
      <p:ext uri="{BB962C8B-B14F-4D97-AF65-F5344CB8AC3E}">
        <p14:creationId xmlns:p14="http://schemas.microsoft.com/office/powerpoint/2010/main" val="214205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33350515-C89A-134D-9ACF-159A77176259}"/>
              </a:ext>
            </a:extLst>
          </p:cNvPr>
          <p:cNvSpPr txBox="1">
            <a:spLocks noChangeArrowheads="1"/>
          </p:cNvSpPr>
          <p:nvPr/>
        </p:nvSpPr>
        <p:spPr bwMode="auto">
          <a:xfrm>
            <a:off x="713984" y="2749462"/>
            <a:ext cx="10158608"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spcBef>
                <a:spcPct val="20000"/>
              </a:spcBef>
              <a:buClr>
                <a:schemeClr val="folHlink"/>
              </a:buClr>
              <a:buSzPct val="90000"/>
            </a:pPr>
            <a:r>
              <a:rPr lang="es-ES" altLang="es-ES" sz="3200" dirty="0"/>
              <a:t>	Art 12 </a:t>
            </a:r>
            <a:r>
              <a:rPr lang="es-MX" altLang="es-ES" sz="3200" dirty="0"/>
              <a:t>VII. Incluir la enseñanza del Sistema de Escritura Braille y </a:t>
            </a:r>
            <a:r>
              <a:rPr lang="es-MX" altLang="es-ES" sz="3200" dirty="0">
                <a:solidFill>
                  <a:srgbClr val="0070C0"/>
                </a:solidFill>
              </a:rPr>
              <a:t>la Lengua de Señas Mexicana</a:t>
            </a:r>
            <a:r>
              <a:rPr lang="es-MX" altLang="es-ES" sz="3200" dirty="0"/>
              <a:t> en la educación pública y privada, fomentando la producción y distribución de libros de texto gratuitos en Sistema de Escritura Braille</a:t>
            </a:r>
            <a:endParaRPr lang="es-MX" altLang="es-ES" sz="2400" u="sng" dirty="0">
              <a:solidFill>
                <a:srgbClr val="0070C0"/>
              </a:solidFill>
            </a:endParaRPr>
          </a:p>
        </p:txBody>
      </p:sp>
      <p:sp>
        <p:nvSpPr>
          <p:cNvPr id="6" name="1 Título">
            <a:extLst>
              <a:ext uri="{FF2B5EF4-FFF2-40B4-BE49-F238E27FC236}">
                <a16:creationId xmlns:a16="http://schemas.microsoft.com/office/drawing/2014/main" id="{AB9EE736-0E3A-7943-950D-CC5851B1ABE8}"/>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CB16158A-CB5E-B044-9D30-ED6D983054A1}"/>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
        <p:nvSpPr>
          <p:cNvPr id="8" name="Rectangle 2">
            <a:extLst>
              <a:ext uri="{FF2B5EF4-FFF2-40B4-BE49-F238E27FC236}">
                <a16:creationId xmlns:a16="http://schemas.microsoft.com/office/drawing/2014/main" id="{BA9AED57-4232-0E46-96FA-22929069B6FD}"/>
              </a:ext>
            </a:extLst>
          </p:cNvPr>
          <p:cNvSpPr txBox="1">
            <a:spLocks noChangeArrowheads="1"/>
          </p:cNvSpPr>
          <p:nvPr/>
        </p:nvSpPr>
        <p:spPr bwMode="auto">
          <a:xfrm>
            <a:off x="1252603" y="1681445"/>
            <a:ext cx="9607463" cy="986600"/>
          </a:xfrm>
          <a:prstGeom prst="rect">
            <a:avLst/>
          </a:prstGeom>
          <a:noFill/>
          <a:ln w="9525">
            <a:noFill/>
            <a:miter lim="800000"/>
            <a:headEnd/>
            <a:tailEnd/>
          </a:ln>
        </p:spPr>
        <p:txBody>
          <a:bodyPr anchor="ctr"/>
          <a:lstStyle/>
          <a:p>
            <a:pPr algn="ctr">
              <a:defRPr/>
            </a:pPr>
            <a:r>
              <a:rPr lang="es-MX" sz="2800" b="1" dirty="0">
                <a:solidFill>
                  <a:srgbClr val="0070C0"/>
                </a:solidFill>
                <a:latin typeface="+mj-lt"/>
                <a:ea typeface="+mj-ea"/>
                <a:cs typeface="+mj-cs"/>
              </a:rPr>
              <a:t>Ley General para la Inclusión de las Personas con Discapacidad.</a:t>
            </a:r>
          </a:p>
        </p:txBody>
      </p:sp>
    </p:spTree>
    <p:extLst>
      <p:ext uri="{BB962C8B-B14F-4D97-AF65-F5344CB8AC3E}">
        <p14:creationId xmlns:p14="http://schemas.microsoft.com/office/powerpoint/2010/main" val="148552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a:spLocks noChangeArrowheads="1"/>
          </p:cNvSpPr>
          <p:nvPr/>
        </p:nvSpPr>
        <p:spPr bwMode="auto">
          <a:xfrm>
            <a:off x="926927" y="3080722"/>
            <a:ext cx="9777588" cy="3313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s-MX" altLang="es-MX" sz="3600" b="1" dirty="0"/>
              <a:t>Artículo 14.</a:t>
            </a:r>
            <a:r>
              <a:rPr lang="es-MX" altLang="es-MX" sz="3600" dirty="0"/>
              <a:t> La Lengua de Señas Mexicana, es reconocida oficialmente como una </a:t>
            </a:r>
            <a:r>
              <a:rPr lang="es-MX" altLang="es-MX" sz="3600" dirty="0">
                <a:solidFill>
                  <a:srgbClr val="0070C0"/>
                </a:solidFill>
              </a:rPr>
              <a:t>lengua nacional </a:t>
            </a:r>
            <a:r>
              <a:rPr lang="es-MX" altLang="es-MX" sz="3600" dirty="0"/>
              <a:t>y forma parte del patrimonio lingüístico con que cuenta la nación mexicana. </a:t>
            </a:r>
            <a:endParaRPr lang="es-ES" altLang="es-MX" sz="3600" dirty="0"/>
          </a:p>
        </p:txBody>
      </p:sp>
      <p:sp>
        <p:nvSpPr>
          <p:cNvPr id="6" name="Rectangle 2">
            <a:extLst>
              <a:ext uri="{FF2B5EF4-FFF2-40B4-BE49-F238E27FC236}">
                <a16:creationId xmlns:a16="http://schemas.microsoft.com/office/drawing/2014/main" id="{773900AB-2D32-6C40-B0C1-9D34C3CF1EEE}"/>
              </a:ext>
            </a:extLst>
          </p:cNvPr>
          <p:cNvSpPr txBox="1">
            <a:spLocks noChangeArrowheads="1"/>
          </p:cNvSpPr>
          <p:nvPr/>
        </p:nvSpPr>
        <p:spPr bwMode="auto">
          <a:xfrm>
            <a:off x="1252603" y="1744075"/>
            <a:ext cx="9607463" cy="986600"/>
          </a:xfrm>
          <a:prstGeom prst="rect">
            <a:avLst/>
          </a:prstGeom>
          <a:noFill/>
          <a:ln w="9525">
            <a:noFill/>
            <a:miter lim="800000"/>
            <a:headEnd/>
            <a:tailEnd/>
          </a:ln>
        </p:spPr>
        <p:txBody>
          <a:bodyPr anchor="ctr"/>
          <a:lstStyle/>
          <a:p>
            <a:pPr algn="ctr">
              <a:defRPr/>
            </a:pPr>
            <a:r>
              <a:rPr lang="es-MX" sz="2800" b="1" dirty="0">
                <a:solidFill>
                  <a:srgbClr val="0070C0"/>
                </a:solidFill>
                <a:latin typeface="+mj-lt"/>
                <a:ea typeface="+mj-ea"/>
                <a:cs typeface="+mj-cs"/>
              </a:rPr>
              <a:t>Ley General para la Inclusión de las Personas con Discapacidad.</a:t>
            </a:r>
          </a:p>
        </p:txBody>
      </p:sp>
      <p:sp>
        <p:nvSpPr>
          <p:cNvPr id="7" name="1 Título">
            <a:extLst>
              <a:ext uri="{FF2B5EF4-FFF2-40B4-BE49-F238E27FC236}">
                <a16:creationId xmlns:a16="http://schemas.microsoft.com/office/drawing/2014/main" id="{47326520-B27B-E944-A17D-1EDA57A560AF}"/>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8" name="3 Imagen" descr="E:\PRESIDENCIA Manual de Identidad 2013-2018\FIRMAS INSTITUCIONALES\SEP\Horizontales\SEP_color.jpg">
            <a:extLst>
              <a:ext uri="{FF2B5EF4-FFF2-40B4-BE49-F238E27FC236}">
                <a16:creationId xmlns:a16="http://schemas.microsoft.com/office/drawing/2014/main" id="{DB3A60AD-0321-D34C-B853-5FB2F8C0C116}"/>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1998853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box(in)">
                                      <p:cBhvr>
                                        <p:cTn id="1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551145" y="3364980"/>
            <a:ext cx="11010378" cy="2080245"/>
          </a:xfrm>
          <a:prstGeom prst="rect">
            <a:avLst/>
          </a:prstGeom>
          <a:noFill/>
          <a:ln w="9525">
            <a:noFill/>
            <a:miter lim="800000"/>
            <a:headEnd/>
            <a:tailEnd/>
          </a:ln>
        </p:spPr>
        <p:txBody>
          <a:bodyPr/>
          <a:lstStyle/>
          <a:p>
            <a:pPr marL="342900" indent="-342900" algn="just">
              <a:spcBef>
                <a:spcPct val="20000"/>
              </a:spcBef>
              <a:buClr>
                <a:schemeClr val="folHlink"/>
              </a:buClr>
              <a:buSzPct val="90000"/>
              <a:defRPr/>
            </a:pPr>
            <a:r>
              <a:rPr lang="es-ES" sz="2400" kern="0" dirty="0"/>
              <a:t>	</a:t>
            </a:r>
            <a:r>
              <a:rPr lang="es-ES" sz="3200" dirty="0"/>
              <a:t>Art 12 </a:t>
            </a:r>
            <a:r>
              <a:rPr lang="es-MX" sz="3200" dirty="0"/>
              <a:t>X. Impulsar toda forma de comunicación escrita que facilite al </a:t>
            </a:r>
            <a:r>
              <a:rPr lang="es-MX" sz="3200" dirty="0">
                <a:solidFill>
                  <a:srgbClr val="0070C0"/>
                </a:solidFill>
              </a:rPr>
              <a:t>sordo hablante, al sordo señante o </a:t>
            </a:r>
            <a:r>
              <a:rPr lang="es-MX" sz="3200" dirty="0" err="1">
                <a:solidFill>
                  <a:srgbClr val="0070C0"/>
                </a:solidFill>
              </a:rPr>
              <a:t>semilingüe</a:t>
            </a:r>
            <a:r>
              <a:rPr lang="es-MX" sz="3200" dirty="0"/>
              <a:t>, el desarrollo y uso de la lengua en forma escrita;</a:t>
            </a:r>
            <a:endParaRPr lang="es-MX" sz="2400" u="sng" dirty="0">
              <a:solidFill>
                <a:srgbClr val="0070C0"/>
              </a:solidFill>
            </a:endParaRPr>
          </a:p>
        </p:txBody>
      </p:sp>
      <p:sp>
        <p:nvSpPr>
          <p:cNvPr id="4" name="1 Título">
            <a:extLst>
              <a:ext uri="{FF2B5EF4-FFF2-40B4-BE49-F238E27FC236}">
                <a16:creationId xmlns:a16="http://schemas.microsoft.com/office/drawing/2014/main" id="{209856A4-9501-D349-8049-55AC4696AE86}"/>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668FE498-DA4E-4644-88AF-7962A0A2055D}"/>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
        <p:nvSpPr>
          <p:cNvPr id="8" name="Rectangle 2">
            <a:extLst>
              <a:ext uri="{FF2B5EF4-FFF2-40B4-BE49-F238E27FC236}">
                <a16:creationId xmlns:a16="http://schemas.microsoft.com/office/drawing/2014/main" id="{09DCC4C1-8DB7-C04C-9DCF-EBDEE817CC8B}"/>
              </a:ext>
            </a:extLst>
          </p:cNvPr>
          <p:cNvSpPr txBox="1">
            <a:spLocks noChangeArrowheads="1"/>
          </p:cNvSpPr>
          <p:nvPr/>
        </p:nvSpPr>
        <p:spPr bwMode="auto">
          <a:xfrm>
            <a:off x="1252603" y="1744075"/>
            <a:ext cx="9607463" cy="986600"/>
          </a:xfrm>
          <a:prstGeom prst="rect">
            <a:avLst/>
          </a:prstGeom>
          <a:noFill/>
          <a:ln w="9525">
            <a:noFill/>
            <a:miter lim="800000"/>
            <a:headEnd/>
            <a:tailEnd/>
          </a:ln>
        </p:spPr>
        <p:txBody>
          <a:bodyPr anchor="ctr"/>
          <a:lstStyle/>
          <a:p>
            <a:pPr algn="ctr">
              <a:defRPr/>
            </a:pPr>
            <a:r>
              <a:rPr lang="es-MX" sz="2800" b="1" dirty="0">
                <a:solidFill>
                  <a:srgbClr val="0070C0"/>
                </a:solidFill>
                <a:latin typeface="+mj-lt"/>
                <a:ea typeface="+mj-ea"/>
                <a:cs typeface="+mj-cs"/>
              </a:rPr>
              <a:t>Ley General para la Inclusión de las Personas con Discapacidad.</a:t>
            </a:r>
          </a:p>
        </p:txBody>
      </p:sp>
    </p:spTree>
    <p:extLst>
      <p:ext uri="{BB962C8B-B14F-4D97-AF65-F5344CB8AC3E}">
        <p14:creationId xmlns:p14="http://schemas.microsoft.com/office/powerpoint/2010/main" val="4607450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4 Rectángulo"/>
          <p:cNvSpPr>
            <a:spLocks noChangeArrowheads="1"/>
          </p:cNvSpPr>
          <p:nvPr/>
        </p:nvSpPr>
        <p:spPr bwMode="auto">
          <a:xfrm>
            <a:off x="601248" y="1678920"/>
            <a:ext cx="11085535"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de-DE" altLang="es-MX" sz="2800" dirty="0"/>
              <a:t>Die Addition, umgangssprachlich auch Plus-Rechnen oder Und-Rechnen genannt, ist eine der vier Grundrechenarten in der Arithmetik. Die Addition basiert auf dem Vorgang des Zählens. Deshalb verwendet man für den Vorgang, eine Addition auszuführen, neben Addieren auch den Ausdruck Zusammenzählen. Mathematisches Symbol für die Addition ist das Pluszeichen </a:t>
            </a:r>
            <a:r>
              <a:rPr lang="de-DE" altLang="es-MX" sz="3200" dirty="0"/>
              <a:t>„+“.</a:t>
            </a:r>
            <a:endParaRPr lang="es-ES" altLang="es-MX" sz="3200" dirty="0"/>
          </a:p>
        </p:txBody>
      </p:sp>
      <p:sp>
        <p:nvSpPr>
          <p:cNvPr id="13316" name="5 Rectángulo"/>
          <p:cNvSpPr>
            <a:spLocks noChangeArrowheads="1"/>
          </p:cNvSpPr>
          <p:nvPr/>
        </p:nvSpPr>
        <p:spPr bwMode="auto">
          <a:xfrm>
            <a:off x="3503042" y="5013176"/>
            <a:ext cx="71294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de-DE" altLang="es-MX" sz="2800" dirty="0">
                <a:solidFill>
                  <a:srgbClr val="FF0000"/>
                </a:solidFill>
              </a:rPr>
              <a:t>Nach der Definition der Summe würde die das Gegenteil Konzept sein?</a:t>
            </a:r>
            <a:endParaRPr lang="es-ES" altLang="es-MX" sz="2800" dirty="0">
              <a:solidFill>
                <a:srgbClr val="FF0000"/>
              </a:solidFill>
            </a:endParaRPr>
          </a:p>
        </p:txBody>
      </p:sp>
      <p:sp>
        <p:nvSpPr>
          <p:cNvPr id="13317" name="6 Rectángulo"/>
          <p:cNvSpPr>
            <a:spLocks noChangeArrowheads="1"/>
          </p:cNvSpPr>
          <p:nvPr/>
        </p:nvSpPr>
        <p:spPr bwMode="auto">
          <a:xfrm>
            <a:off x="3266386" y="6300028"/>
            <a:ext cx="73661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es-MX" u="sng" dirty="0">
                <a:hlinkClick r:id="rId2"/>
              </a:rPr>
              <a:t>http://de.wikipedia.org/wiki/Additionhttp://de.wikipedia.org/wiki/Addition</a:t>
            </a:r>
            <a:endParaRPr lang="es-ES" altLang="es-MX" dirty="0"/>
          </a:p>
        </p:txBody>
      </p:sp>
      <p:sp>
        <p:nvSpPr>
          <p:cNvPr id="6" name="1 Título">
            <a:extLst>
              <a:ext uri="{FF2B5EF4-FFF2-40B4-BE49-F238E27FC236}">
                <a16:creationId xmlns:a16="http://schemas.microsoft.com/office/drawing/2014/main" id="{8893B584-97F1-874E-99D3-4F35627F4E9C}"/>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FD5CFE52-7A5B-504C-B502-E99BA26692BA}"/>
              </a:ext>
            </a:extLst>
          </p:cNvPr>
          <p:cNvPicPr/>
          <p:nvPr/>
        </p:nvPicPr>
        <p:blipFill>
          <a:blip r:embed="rId3">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2802537023"/>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4 Rectángulo"/>
          <p:cNvSpPr>
            <a:spLocks noChangeArrowheads="1"/>
          </p:cNvSpPr>
          <p:nvPr/>
        </p:nvSpPr>
        <p:spPr bwMode="auto">
          <a:xfrm>
            <a:off x="375782" y="1655954"/>
            <a:ext cx="10978018"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fr-FR" altLang="es-MX" sz="2400" dirty="0"/>
              <a:t>L'</a:t>
            </a:r>
            <a:r>
              <a:rPr lang="fr-FR" altLang="es-MX" sz="2400" b="1" dirty="0"/>
              <a:t>addition </a:t>
            </a:r>
            <a:r>
              <a:rPr lang="fr-FR" altLang="es-MX" sz="2400" dirty="0"/>
              <a:t>est une opération élémentaire, permettant notamment de décrire la réunion de quantités ou l'adjonction de grandeurs extensives de même nature, comme les longueurs, les aires, ou les volumes. En particulier en physique, l'addition de deux grandeurs ne peut s'effectuer numériquement que si ces grandeurs sont exprimées avec la même unité de mesure. L'</a:t>
            </a:r>
            <a:r>
              <a:rPr lang="fr-FR" altLang="es-MX" sz="2400" b="1" dirty="0"/>
              <a:t>addition </a:t>
            </a:r>
            <a:r>
              <a:rPr lang="fr-FR" altLang="es-MX" sz="2400" dirty="0"/>
              <a:t>est une opération élémentaire, permettant notamment de décrire la réunion de quantités ou l'adjonction de grandeurs extensives de même nature, comme les longueurs, les aires, ou les volumes</a:t>
            </a:r>
            <a:endParaRPr lang="es-ES" altLang="es-MX" sz="2400" dirty="0"/>
          </a:p>
        </p:txBody>
      </p:sp>
      <p:sp>
        <p:nvSpPr>
          <p:cNvPr id="14340" name="5 Rectángulo"/>
          <p:cNvSpPr>
            <a:spLocks noChangeArrowheads="1"/>
          </p:cNvSpPr>
          <p:nvPr/>
        </p:nvSpPr>
        <p:spPr bwMode="auto">
          <a:xfrm>
            <a:off x="4872038" y="5214364"/>
            <a:ext cx="53641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es-MX" sz="2800" dirty="0">
                <a:solidFill>
                  <a:srgbClr val="FF0000"/>
                </a:solidFill>
              </a:rPr>
              <a:t>Selon la définition de la somme, ce qui serait le concept opposé?</a:t>
            </a:r>
            <a:r>
              <a:rPr lang="fr-FR" altLang="es-MX" sz="2400" u="sng" dirty="0">
                <a:solidFill>
                  <a:srgbClr val="FF0000"/>
                </a:solidFill>
              </a:rPr>
              <a:t> </a:t>
            </a:r>
            <a:endParaRPr lang="es-ES" altLang="es-MX" sz="2400" dirty="0">
              <a:solidFill>
                <a:srgbClr val="FF0000"/>
              </a:solidFill>
            </a:endParaRPr>
          </a:p>
        </p:txBody>
      </p:sp>
      <p:sp>
        <p:nvSpPr>
          <p:cNvPr id="14341" name="6 Rectángulo"/>
          <p:cNvSpPr>
            <a:spLocks noChangeArrowheads="1"/>
          </p:cNvSpPr>
          <p:nvPr/>
        </p:nvSpPr>
        <p:spPr bwMode="auto">
          <a:xfrm>
            <a:off x="6456041" y="6371482"/>
            <a:ext cx="3648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es-MX" u="sng" dirty="0">
                <a:hlinkClick r:id="rId2"/>
              </a:rPr>
              <a:t>http://fr.wikipedia.org/wiki/Addition</a:t>
            </a:r>
            <a:endParaRPr lang="es-ES" altLang="es-MX" dirty="0"/>
          </a:p>
        </p:txBody>
      </p:sp>
      <p:sp>
        <p:nvSpPr>
          <p:cNvPr id="6" name="1 Título">
            <a:extLst>
              <a:ext uri="{FF2B5EF4-FFF2-40B4-BE49-F238E27FC236}">
                <a16:creationId xmlns:a16="http://schemas.microsoft.com/office/drawing/2014/main" id="{84D52564-11E9-9047-B6E4-E64F736AA63E}"/>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79E08737-8DB9-084E-BD87-396D7B73F777}"/>
              </a:ext>
            </a:extLst>
          </p:cNvPr>
          <p:cNvPicPr/>
          <p:nvPr/>
        </p:nvPicPr>
        <p:blipFill>
          <a:blip r:embed="rId3">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49751803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4 Rectángulo"/>
          <p:cNvSpPr>
            <a:spLocks noChangeArrowheads="1"/>
          </p:cNvSpPr>
          <p:nvPr/>
        </p:nvSpPr>
        <p:spPr bwMode="auto">
          <a:xfrm>
            <a:off x="713984" y="1851666"/>
            <a:ext cx="10271342" cy="280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en-US" altLang="es-MX" sz="2000" dirty="0"/>
              <a:t>Addition is an elementary operation, in particular to describe the joining of quantities or the addition of large quantities of the same nature, such as lengths, areas, or volumes. Especially in physics, the addition of two quantities can only be done numerically if these quantities are expressed with the same unit of measurement. Addition is an elementary operation, in particular to describe the union of quantities or the addition of large quantities of the same nature, such as lengths, areas, or volumes.</a:t>
            </a:r>
            <a:endParaRPr lang="es-ES" altLang="es-MX" sz="2000" dirty="0"/>
          </a:p>
        </p:txBody>
      </p:sp>
      <p:sp>
        <p:nvSpPr>
          <p:cNvPr id="15364" name="5 Rectángulo"/>
          <p:cNvSpPr>
            <a:spLocks noChangeArrowheads="1"/>
          </p:cNvSpPr>
          <p:nvPr/>
        </p:nvSpPr>
        <p:spPr bwMode="auto">
          <a:xfrm>
            <a:off x="3863976" y="5211218"/>
            <a:ext cx="63357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s-MX" sz="2800" dirty="0">
                <a:solidFill>
                  <a:srgbClr val="FF0000"/>
                </a:solidFill>
              </a:rPr>
              <a:t>According to the definition of addition, which would be the opposite concept? </a:t>
            </a:r>
            <a:endParaRPr lang="es-ES" altLang="es-MX" sz="2800" dirty="0">
              <a:solidFill>
                <a:srgbClr val="FF0000"/>
              </a:solidFill>
            </a:endParaRPr>
          </a:p>
        </p:txBody>
      </p:sp>
      <p:sp>
        <p:nvSpPr>
          <p:cNvPr id="15365" name="6 Rectángulo"/>
          <p:cNvSpPr>
            <a:spLocks noChangeArrowheads="1"/>
          </p:cNvSpPr>
          <p:nvPr/>
        </p:nvSpPr>
        <p:spPr bwMode="auto">
          <a:xfrm>
            <a:off x="6497390" y="6371482"/>
            <a:ext cx="3775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s-MX" u="sng" dirty="0">
                <a:hlinkClick r:id="rId2"/>
              </a:rPr>
              <a:t>http://en.wikipedia.org/wiki/Addition</a:t>
            </a:r>
            <a:endParaRPr lang="es-ES" altLang="es-MX" dirty="0"/>
          </a:p>
        </p:txBody>
      </p:sp>
      <p:sp>
        <p:nvSpPr>
          <p:cNvPr id="6" name="1 Título">
            <a:extLst>
              <a:ext uri="{FF2B5EF4-FFF2-40B4-BE49-F238E27FC236}">
                <a16:creationId xmlns:a16="http://schemas.microsoft.com/office/drawing/2014/main" id="{FEBDA6A5-EA3E-2045-A2B9-73D43523DDD9}"/>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476DF7EA-6A95-2D4E-ADA8-25571CC3EA6B}"/>
              </a:ext>
            </a:extLst>
          </p:cNvPr>
          <p:cNvPicPr/>
          <p:nvPr/>
        </p:nvPicPr>
        <p:blipFill>
          <a:blip r:embed="rId3">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549653560"/>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4 Rectángulo"/>
          <p:cNvSpPr>
            <a:spLocks noChangeArrowheads="1"/>
          </p:cNvSpPr>
          <p:nvPr/>
        </p:nvSpPr>
        <p:spPr bwMode="auto">
          <a:xfrm>
            <a:off x="576197" y="1986618"/>
            <a:ext cx="1118574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s-ES" altLang="es-MX" sz="2800" dirty="0"/>
              <a:t>La </a:t>
            </a:r>
            <a:r>
              <a:rPr lang="es-ES" altLang="es-MX" sz="2800" b="1" dirty="0"/>
              <a:t>suma</a:t>
            </a:r>
            <a:r>
              <a:rPr lang="es-ES" altLang="es-MX" sz="2800" dirty="0"/>
              <a:t> o </a:t>
            </a:r>
            <a:r>
              <a:rPr lang="es-ES" altLang="es-MX" sz="2800" b="1" dirty="0"/>
              <a:t>adición</a:t>
            </a:r>
            <a:r>
              <a:rPr lang="es-ES" altLang="es-MX" sz="2800" dirty="0"/>
              <a:t> es una operación básica por su naturalidad, que se representa con el signo (+), el cual se combina con facilidad matemática de composición en la que consiste en combinar o añadir dos números o más para obtener una cantidad final o total. La suma también ilustra el proceso de juntar dos colecciones de objetos con el fin de obtener una sola colección. </a:t>
            </a:r>
          </a:p>
        </p:txBody>
      </p:sp>
      <p:sp>
        <p:nvSpPr>
          <p:cNvPr id="16388" name="5 Rectángulo"/>
          <p:cNvSpPr>
            <a:spLocks noChangeArrowheads="1"/>
          </p:cNvSpPr>
          <p:nvPr/>
        </p:nvSpPr>
        <p:spPr bwMode="auto">
          <a:xfrm>
            <a:off x="4295776" y="5283224"/>
            <a:ext cx="603091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altLang="es-MX" sz="2800" dirty="0">
                <a:solidFill>
                  <a:srgbClr val="FF0000"/>
                </a:solidFill>
              </a:rPr>
              <a:t>Según la definición de suma, ¿cual sería el concepto contrario? </a:t>
            </a:r>
          </a:p>
        </p:txBody>
      </p:sp>
      <p:sp>
        <p:nvSpPr>
          <p:cNvPr id="16389" name="6 Rectángulo"/>
          <p:cNvSpPr>
            <a:spLocks noChangeArrowheads="1"/>
          </p:cNvSpPr>
          <p:nvPr/>
        </p:nvSpPr>
        <p:spPr bwMode="auto">
          <a:xfrm>
            <a:off x="6596260" y="6371482"/>
            <a:ext cx="3532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MX" altLang="es-MX" u="sng" dirty="0">
                <a:hlinkClick r:id="rId2"/>
              </a:rPr>
              <a:t>http://es.wikipedia.org/wiki/Suma</a:t>
            </a:r>
            <a:endParaRPr lang="es-ES" altLang="es-MX" dirty="0"/>
          </a:p>
        </p:txBody>
      </p:sp>
      <p:sp>
        <p:nvSpPr>
          <p:cNvPr id="6" name="1 Título">
            <a:extLst>
              <a:ext uri="{FF2B5EF4-FFF2-40B4-BE49-F238E27FC236}">
                <a16:creationId xmlns:a16="http://schemas.microsoft.com/office/drawing/2014/main" id="{CAD06BED-9A86-8746-AD91-5B3D3FA8E762}"/>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4715CC96-6064-D749-A4E1-5BE3CE6B1B3D}"/>
              </a:ext>
            </a:extLst>
          </p:cNvPr>
          <p:cNvPicPr/>
          <p:nvPr/>
        </p:nvPicPr>
        <p:blipFill>
          <a:blip r:embed="rId3">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350204336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524125" y="1638696"/>
            <a:ext cx="6858000" cy="646112"/>
          </a:xfrm>
          <a:prstGeom prst="rect">
            <a:avLst/>
          </a:prstGeom>
        </p:spPr>
        <p:txBody>
          <a:bodyPr>
            <a:spAutoFit/>
          </a:bodyPr>
          <a:lstStyle/>
          <a:p>
            <a:pPr algn="ctr" eaLnBrk="0" hangingPunct="0">
              <a:defRPr/>
            </a:pPr>
            <a:r>
              <a:rPr lang="es-ES_tradnl" sz="3600" b="1" cap="small" spc="300" dirty="0">
                <a:solidFill>
                  <a:srgbClr val="FF0000"/>
                </a:solidFill>
                <a:latin typeface="Bookman Old Style" pitchFamily="18" charset="0"/>
              </a:rPr>
              <a:t>Soporte legal</a:t>
            </a:r>
            <a:endParaRPr lang="es-ES" sz="3600" b="1" cap="small" spc="300" dirty="0">
              <a:solidFill>
                <a:srgbClr val="FF0000"/>
              </a:solidFill>
              <a:latin typeface="Bookman Old Style" pitchFamily="18" charset="0"/>
            </a:endParaRPr>
          </a:p>
        </p:txBody>
      </p:sp>
      <p:sp>
        <p:nvSpPr>
          <p:cNvPr id="5" name="2 Rectángulo"/>
          <p:cNvSpPr>
            <a:spLocks noChangeArrowheads="1"/>
          </p:cNvSpPr>
          <p:nvPr/>
        </p:nvSpPr>
        <p:spPr bwMode="auto">
          <a:xfrm>
            <a:off x="3738563" y="2742377"/>
            <a:ext cx="45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altLang="es-MX" b="1" dirty="0"/>
              <a:t>CONSTITUCIÓN POLÍTICA DE LOS </a:t>
            </a:r>
            <a:br>
              <a:rPr lang="es-ES" altLang="es-MX" b="1" dirty="0"/>
            </a:br>
            <a:r>
              <a:rPr lang="es-ES" altLang="es-MX" b="1" dirty="0"/>
              <a:t>ESTADOS UNIDOS MEXICANOS</a:t>
            </a:r>
          </a:p>
          <a:p>
            <a:pPr algn="ctr" eaLnBrk="1" hangingPunct="1"/>
            <a:r>
              <a:rPr lang="es-MX" altLang="es-MX" b="1" dirty="0"/>
              <a:t>(Art.2)</a:t>
            </a:r>
            <a:endParaRPr lang="es-MX" altLang="es-MX" dirty="0"/>
          </a:p>
        </p:txBody>
      </p:sp>
      <p:sp>
        <p:nvSpPr>
          <p:cNvPr id="6" name="2 Rectángulo"/>
          <p:cNvSpPr>
            <a:spLocks noChangeArrowheads="1"/>
          </p:cNvSpPr>
          <p:nvPr/>
        </p:nvSpPr>
        <p:spPr bwMode="auto">
          <a:xfrm>
            <a:off x="2452689" y="4089424"/>
            <a:ext cx="72151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altLang="es-MX" b="1"/>
              <a:t>Tratados internacionales </a:t>
            </a:r>
          </a:p>
          <a:p>
            <a:pPr algn="ctr" eaLnBrk="1" hangingPunct="1"/>
            <a:r>
              <a:rPr lang="es-ES" altLang="es-MX" b="1"/>
              <a:t>“Convención sobre los Derechos de las </a:t>
            </a:r>
          </a:p>
          <a:p>
            <a:pPr algn="ctr" eaLnBrk="1" hangingPunct="1"/>
            <a:r>
              <a:rPr lang="es-ES" altLang="es-MX" b="1"/>
              <a:t>Personas con Discapacidad” </a:t>
            </a:r>
          </a:p>
          <a:p>
            <a:pPr algn="ctr" eaLnBrk="1" hangingPunct="1"/>
            <a:r>
              <a:rPr lang="es-MX" altLang="es-MX" b="1"/>
              <a:t>(Art. 24,30)</a:t>
            </a:r>
            <a:endParaRPr lang="es-MX" altLang="es-MX"/>
          </a:p>
        </p:txBody>
      </p:sp>
      <p:sp>
        <p:nvSpPr>
          <p:cNvPr id="7" name="2 Rectángulo"/>
          <p:cNvSpPr>
            <a:spLocks noChangeArrowheads="1"/>
          </p:cNvSpPr>
          <p:nvPr/>
        </p:nvSpPr>
        <p:spPr bwMode="auto">
          <a:xfrm>
            <a:off x="2381250" y="5867424"/>
            <a:ext cx="7500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altLang="es-MX" b="1"/>
              <a:t>Ley </a:t>
            </a:r>
            <a:r>
              <a:rPr lang="es-MX" altLang="es-MX" b="1"/>
              <a:t>General para la Inclusión de las Personas con Discapacidad.</a:t>
            </a:r>
            <a:endParaRPr lang="es-MX" altLang="es-MX"/>
          </a:p>
        </p:txBody>
      </p:sp>
      <p:sp>
        <p:nvSpPr>
          <p:cNvPr id="11" name="1 Título">
            <a:extLst>
              <a:ext uri="{FF2B5EF4-FFF2-40B4-BE49-F238E27FC236}">
                <a16:creationId xmlns:a16="http://schemas.microsoft.com/office/drawing/2014/main" id="{E2D7A566-EA72-8E45-A305-A24A747B692A}"/>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12" name="3 Imagen" descr="E:\PRESIDENCIA Manual de Identidad 2013-2018\FIRMAS INSTITUCIONALES\SEP\Horizontales\SEP_color.jpg">
            <a:extLst>
              <a:ext uri="{FF2B5EF4-FFF2-40B4-BE49-F238E27FC236}">
                <a16:creationId xmlns:a16="http://schemas.microsoft.com/office/drawing/2014/main" id="{34C22795-C87D-4747-AF00-6DD181929D80}"/>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199303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a:extLst>
              <a:ext uri="{FF2B5EF4-FFF2-40B4-BE49-F238E27FC236}">
                <a16:creationId xmlns:a16="http://schemas.microsoft.com/office/drawing/2014/main" id="{0F39007C-CEA3-A94C-9201-FEB5FB21CEAA}"/>
              </a:ext>
            </a:extLst>
          </p:cNvPr>
          <p:cNvSpPr>
            <a:spLocks noChangeArrowheads="1"/>
          </p:cNvSpPr>
          <p:nvPr/>
        </p:nvSpPr>
        <p:spPr bwMode="auto">
          <a:xfrm>
            <a:off x="1972587" y="2142733"/>
            <a:ext cx="79295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ES" b="1" dirty="0">
                <a:solidFill>
                  <a:srgbClr val="FF0000"/>
                </a:solidFill>
              </a:rPr>
              <a:t>CONSTITUCIÓN POLÍTICA DE LOS  ESTADOS UNIDOS MEXICANOS</a:t>
            </a:r>
            <a:endParaRPr lang="es-MX" altLang="es-ES" dirty="0">
              <a:solidFill>
                <a:srgbClr val="FF0000"/>
              </a:solidFill>
            </a:endParaRPr>
          </a:p>
        </p:txBody>
      </p:sp>
      <p:sp>
        <p:nvSpPr>
          <p:cNvPr id="5" name="3 Rectángulo">
            <a:extLst>
              <a:ext uri="{FF2B5EF4-FFF2-40B4-BE49-F238E27FC236}">
                <a16:creationId xmlns:a16="http://schemas.microsoft.com/office/drawing/2014/main" id="{1942443A-7C39-0744-A577-2B55A4A3FA60}"/>
              </a:ext>
            </a:extLst>
          </p:cNvPr>
          <p:cNvSpPr>
            <a:spLocks noChangeArrowheads="1"/>
          </p:cNvSpPr>
          <p:nvPr/>
        </p:nvSpPr>
        <p:spPr bwMode="auto">
          <a:xfrm>
            <a:off x="4472901" y="2928545"/>
            <a:ext cx="54292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ES" altLang="es-ES" sz="2000"/>
              <a:t>Art. 2. La Nación Mexicana es única e indivisible. </a:t>
            </a:r>
            <a:r>
              <a:rPr lang="es-ES" altLang="es-ES" sz="2000" i="1"/>
              <a:t>La Nación tiene una composición pluricultural</a:t>
            </a:r>
            <a:r>
              <a:rPr lang="es-ES" altLang="es-ES" sz="2000"/>
              <a:t> ….</a:t>
            </a:r>
            <a:endParaRPr lang="es-MX" altLang="es-ES" sz="2000"/>
          </a:p>
        </p:txBody>
      </p:sp>
      <p:sp>
        <p:nvSpPr>
          <p:cNvPr id="6" name="4 Rectángulo">
            <a:extLst>
              <a:ext uri="{FF2B5EF4-FFF2-40B4-BE49-F238E27FC236}">
                <a16:creationId xmlns:a16="http://schemas.microsoft.com/office/drawing/2014/main" id="{4C4BE193-8969-9F48-8D03-D8A984D87BDF}"/>
              </a:ext>
            </a:extLst>
          </p:cNvPr>
          <p:cNvSpPr>
            <a:spLocks noChangeArrowheads="1"/>
          </p:cNvSpPr>
          <p:nvPr/>
        </p:nvSpPr>
        <p:spPr bwMode="auto">
          <a:xfrm>
            <a:off x="2615527" y="4285857"/>
            <a:ext cx="728662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ES" altLang="es-ES" sz="2400" dirty="0"/>
              <a:t>…Sin perjuicio de los derechos aquí establecidos a favor de los indígenas, sus comunidades y pueblos, </a:t>
            </a:r>
            <a:r>
              <a:rPr lang="es-ES" altLang="es-ES" sz="2400" i="1" dirty="0">
                <a:solidFill>
                  <a:srgbClr val="FF0000"/>
                </a:solidFill>
              </a:rPr>
              <a:t>toda comunidad equiparable a aquéllos tendrá en lo conducente los mismos derechos tal y como lo establezca la ley</a:t>
            </a:r>
            <a:endParaRPr lang="es-MX" altLang="es-ES" sz="2400" i="1" dirty="0">
              <a:solidFill>
                <a:srgbClr val="FF0000"/>
              </a:solidFill>
            </a:endParaRPr>
          </a:p>
        </p:txBody>
      </p:sp>
      <p:sp>
        <p:nvSpPr>
          <p:cNvPr id="7" name="1 Título">
            <a:extLst>
              <a:ext uri="{FF2B5EF4-FFF2-40B4-BE49-F238E27FC236}">
                <a16:creationId xmlns:a16="http://schemas.microsoft.com/office/drawing/2014/main" id="{A52B1F2D-861A-FC44-B06B-403721EBB4B6}"/>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8" name="3 Imagen" descr="E:\PRESIDENCIA Manual de Identidad 2013-2018\FIRMAS INSTITUCIONALES\SEP\Horizontales\SEP_color.jpg">
            <a:extLst>
              <a:ext uri="{FF2B5EF4-FFF2-40B4-BE49-F238E27FC236}">
                <a16:creationId xmlns:a16="http://schemas.microsoft.com/office/drawing/2014/main" id="{CD3F57AE-50C3-C14D-82EB-B22DF08124A1}"/>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201779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Rectángulo">
            <a:extLst>
              <a:ext uri="{FF2B5EF4-FFF2-40B4-BE49-F238E27FC236}">
                <a16:creationId xmlns:a16="http://schemas.microsoft.com/office/drawing/2014/main" id="{2D9D8470-23E9-D94B-BAF2-504A24A532A9}"/>
              </a:ext>
            </a:extLst>
          </p:cNvPr>
          <p:cNvSpPr>
            <a:spLocks noChangeArrowheads="1"/>
          </p:cNvSpPr>
          <p:nvPr/>
        </p:nvSpPr>
        <p:spPr bwMode="auto">
          <a:xfrm>
            <a:off x="4310063" y="3087664"/>
            <a:ext cx="54292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ES" altLang="es-ES" sz="2000"/>
              <a:t>Art. 2. La Nación Mexicana es única e indivisible. </a:t>
            </a:r>
            <a:r>
              <a:rPr lang="es-ES" altLang="es-ES" sz="2000" i="1"/>
              <a:t>La Nación tiene una composición pluricultural</a:t>
            </a:r>
            <a:r>
              <a:rPr lang="es-ES" altLang="es-ES" sz="2000"/>
              <a:t> ….</a:t>
            </a:r>
            <a:endParaRPr lang="es-MX" altLang="es-ES" sz="2000"/>
          </a:p>
        </p:txBody>
      </p:sp>
      <p:sp>
        <p:nvSpPr>
          <p:cNvPr id="6" name="4 Rectángulo">
            <a:extLst>
              <a:ext uri="{FF2B5EF4-FFF2-40B4-BE49-F238E27FC236}">
                <a16:creationId xmlns:a16="http://schemas.microsoft.com/office/drawing/2014/main" id="{89C3A5AE-7E70-F24D-8EAD-0EB9BE9B14EF}"/>
              </a:ext>
            </a:extLst>
          </p:cNvPr>
          <p:cNvSpPr>
            <a:spLocks noChangeArrowheads="1"/>
          </p:cNvSpPr>
          <p:nvPr/>
        </p:nvSpPr>
        <p:spPr bwMode="auto">
          <a:xfrm>
            <a:off x="1952626" y="4444978"/>
            <a:ext cx="842962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MX" altLang="es-ES" sz="2400"/>
              <a:t>II. Garantizar e incrementar los niveles de escolaridad, favoreciendo la </a:t>
            </a:r>
            <a:r>
              <a:rPr lang="es-MX" altLang="es-ES" sz="2400">
                <a:solidFill>
                  <a:srgbClr val="FF0000"/>
                </a:solidFill>
              </a:rPr>
              <a:t>educación bilingüe </a:t>
            </a:r>
            <a:r>
              <a:rPr lang="es-MX" altLang="es-ES" sz="2400"/>
              <a:t>e intercultural, la alfabetización, la conclusión de la educación básica, la capacitación productiva y la educación media superior y superior.</a:t>
            </a:r>
            <a:endParaRPr lang="es-MX" altLang="es-ES" sz="2400" i="1">
              <a:solidFill>
                <a:srgbClr val="FF0000"/>
              </a:solidFill>
            </a:endParaRPr>
          </a:p>
        </p:txBody>
      </p:sp>
      <p:sp>
        <p:nvSpPr>
          <p:cNvPr id="7" name="1 Título">
            <a:extLst>
              <a:ext uri="{FF2B5EF4-FFF2-40B4-BE49-F238E27FC236}">
                <a16:creationId xmlns:a16="http://schemas.microsoft.com/office/drawing/2014/main" id="{5B89D68E-1838-D24F-8828-D95F6611876B}"/>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8" name="3 Imagen" descr="E:\PRESIDENCIA Manual de Identidad 2013-2018\FIRMAS INSTITUCIONALES\SEP\Horizontales\SEP_color.jpg">
            <a:extLst>
              <a:ext uri="{FF2B5EF4-FFF2-40B4-BE49-F238E27FC236}">
                <a16:creationId xmlns:a16="http://schemas.microsoft.com/office/drawing/2014/main" id="{47F8982D-9621-874A-B80E-59A1A7D5BAA7}"/>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
        <p:nvSpPr>
          <p:cNvPr id="11" name="2 Rectángulo">
            <a:extLst>
              <a:ext uri="{FF2B5EF4-FFF2-40B4-BE49-F238E27FC236}">
                <a16:creationId xmlns:a16="http://schemas.microsoft.com/office/drawing/2014/main" id="{9BFDD69F-BAFE-2545-B43F-EFC2E5EB2DF6}"/>
              </a:ext>
            </a:extLst>
          </p:cNvPr>
          <p:cNvSpPr>
            <a:spLocks noChangeArrowheads="1"/>
          </p:cNvSpPr>
          <p:nvPr/>
        </p:nvSpPr>
        <p:spPr bwMode="auto">
          <a:xfrm>
            <a:off x="1972587" y="2142733"/>
            <a:ext cx="79295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ES" b="1" dirty="0">
                <a:solidFill>
                  <a:srgbClr val="FF0000"/>
                </a:solidFill>
              </a:rPr>
              <a:t>CONSTITUCIÓN POLÍTICA DE LOS  ESTADOS UNIDOS MEXICANOS</a:t>
            </a:r>
            <a:endParaRPr lang="es-MX" altLang="es-ES" dirty="0">
              <a:solidFill>
                <a:srgbClr val="FF0000"/>
              </a:solidFill>
            </a:endParaRPr>
          </a:p>
        </p:txBody>
      </p:sp>
    </p:spTree>
    <p:extLst>
      <p:ext uri="{BB962C8B-B14F-4D97-AF65-F5344CB8AC3E}">
        <p14:creationId xmlns:p14="http://schemas.microsoft.com/office/powerpoint/2010/main" val="372541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a:extLst>
              <a:ext uri="{FF2B5EF4-FFF2-40B4-BE49-F238E27FC236}">
                <a16:creationId xmlns:a16="http://schemas.microsoft.com/office/drawing/2014/main" id="{0F39007C-CEA3-A94C-9201-FEB5FB21CEAA}"/>
              </a:ext>
            </a:extLst>
          </p:cNvPr>
          <p:cNvSpPr>
            <a:spLocks noChangeArrowheads="1"/>
          </p:cNvSpPr>
          <p:nvPr/>
        </p:nvSpPr>
        <p:spPr bwMode="auto">
          <a:xfrm>
            <a:off x="1972587" y="2142733"/>
            <a:ext cx="79295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ES" b="1" dirty="0">
                <a:solidFill>
                  <a:srgbClr val="FF0000"/>
                </a:solidFill>
              </a:rPr>
              <a:t>CONSTITUCIÓN POLÍTICA DE LOS  ESTADOS UNIDOS MEXICANOS</a:t>
            </a:r>
            <a:endParaRPr lang="es-MX" altLang="es-ES" dirty="0">
              <a:solidFill>
                <a:srgbClr val="FF0000"/>
              </a:solidFill>
            </a:endParaRPr>
          </a:p>
        </p:txBody>
      </p:sp>
      <p:sp>
        <p:nvSpPr>
          <p:cNvPr id="5" name="3 Rectángulo">
            <a:extLst>
              <a:ext uri="{FF2B5EF4-FFF2-40B4-BE49-F238E27FC236}">
                <a16:creationId xmlns:a16="http://schemas.microsoft.com/office/drawing/2014/main" id="{1942443A-7C39-0744-A577-2B55A4A3FA60}"/>
              </a:ext>
            </a:extLst>
          </p:cNvPr>
          <p:cNvSpPr>
            <a:spLocks noChangeArrowheads="1"/>
          </p:cNvSpPr>
          <p:nvPr/>
        </p:nvSpPr>
        <p:spPr bwMode="auto">
          <a:xfrm>
            <a:off x="4472901" y="2928545"/>
            <a:ext cx="54292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ES" altLang="es-ES" sz="2000"/>
              <a:t>Art. 2. La Nación Mexicana es única e indivisible. </a:t>
            </a:r>
            <a:r>
              <a:rPr lang="es-ES" altLang="es-ES" sz="2000" i="1"/>
              <a:t>La Nación tiene una composición pluricultural</a:t>
            </a:r>
            <a:r>
              <a:rPr lang="es-ES" altLang="es-ES" sz="2000"/>
              <a:t> ….</a:t>
            </a:r>
            <a:endParaRPr lang="es-MX" altLang="es-ES" sz="2000"/>
          </a:p>
        </p:txBody>
      </p:sp>
      <p:sp>
        <p:nvSpPr>
          <p:cNvPr id="6" name="4 Rectángulo">
            <a:extLst>
              <a:ext uri="{FF2B5EF4-FFF2-40B4-BE49-F238E27FC236}">
                <a16:creationId xmlns:a16="http://schemas.microsoft.com/office/drawing/2014/main" id="{4C4BE193-8969-9F48-8D03-D8A984D87BDF}"/>
              </a:ext>
            </a:extLst>
          </p:cNvPr>
          <p:cNvSpPr>
            <a:spLocks noChangeArrowheads="1"/>
          </p:cNvSpPr>
          <p:nvPr/>
        </p:nvSpPr>
        <p:spPr bwMode="auto">
          <a:xfrm>
            <a:off x="1227551" y="4285857"/>
            <a:ext cx="9594937" cy="2239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es-ES" altLang="es-ES" sz="2400" dirty="0"/>
              <a:t>…Sin perjuicio de los derechos aquí establecidos a favor de los indígenas, sus comunidades y pueblos, </a:t>
            </a:r>
            <a:r>
              <a:rPr lang="es-ES" altLang="es-ES" sz="2400" i="1" dirty="0">
                <a:solidFill>
                  <a:srgbClr val="FF0000"/>
                </a:solidFill>
              </a:rPr>
              <a:t>toda comunidad equiparable a aquéllos tendrá en lo conducente los mismos derechos tal y como lo establezca la ley</a:t>
            </a:r>
            <a:endParaRPr lang="es-MX" altLang="es-ES" sz="2400" i="1" dirty="0">
              <a:solidFill>
                <a:srgbClr val="FF0000"/>
              </a:solidFill>
            </a:endParaRPr>
          </a:p>
        </p:txBody>
      </p:sp>
      <p:sp>
        <p:nvSpPr>
          <p:cNvPr id="7" name="1 Título">
            <a:extLst>
              <a:ext uri="{FF2B5EF4-FFF2-40B4-BE49-F238E27FC236}">
                <a16:creationId xmlns:a16="http://schemas.microsoft.com/office/drawing/2014/main" id="{A52B1F2D-861A-FC44-B06B-403721EBB4B6}"/>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8" name="3 Imagen" descr="E:\PRESIDENCIA Manual de Identidad 2013-2018\FIRMAS INSTITUCIONALES\SEP\Horizontales\SEP_color.jpg">
            <a:extLst>
              <a:ext uri="{FF2B5EF4-FFF2-40B4-BE49-F238E27FC236}">
                <a16:creationId xmlns:a16="http://schemas.microsoft.com/office/drawing/2014/main" id="{CD3F57AE-50C3-C14D-82EB-B22DF08124A1}"/>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3185212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a:extLst>
              <a:ext uri="{FF2B5EF4-FFF2-40B4-BE49-F238E27FC236}">
                <a16:creationId xmlns:a16="http://schemas.microsoft.com/office/drawing/2014/main" id="{80CDF215-916B-4149-B221-90DFED9D77C3}"/>
              </a:ext>
            </a:extLst>
          </p:cNvPr>
          <p:cNvSpPr>
            <a:spLocks noChangeArrowheads="1"/>
          </p:cNvSpPr>
          <p:nvPr/>
        </p:nvSpPr>
        <p:spPr bwMode="auto">
          <a:xfrm>
            <a:off x="1809750" y="2330623"/>
            <a:ext cx="82235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ES" b="1" dirty="0">
                <a:solidFill>
                  <a:srgbClr val="00B0F0"/>
                </a:solidFill>
              </a:rPr>
              <a:t>“Convención sobre los Derechos de las Personas con Discapacidad” </a:t>
            </a:r>
            <a:endParaRPr lang="es-MX" altLang="es-ES" dirty="0">
              <a:solidFill>
                <a:srgbClr val="00B0F0"/>
              </a:solidFill>
            </a:endParaRPr>
          </a:p>
        </p:txBody>
      </p:sp>
      <p:sp>
        <p:nvSpPr>
          <p:cNvPr id="5" name="4 Rectángulo">
            <a:extLst>
              <a:ext uri="{FF2B5EF4-FFF2-40B4-BE49-F238E27FC236}">
                <a16:creationId xmlns:a16="http://schemas.microsoft.com/office/drawing/2014/main" id="{657A00EE-CD99-504C-8FCE-89B163C9496C}"/>
              </a:ext>
            </a:extLst>
          </p:cNvPr>
          <p:cNvSpPr>
            <a:spLocks noChangeArrowheads="1"/>
          </p:cNvSpPr>
          <p:nvPr/>
        </p:nvSpPr>
        <p:spPr bwMode="auto">
          <a:xfrm>
            <a:off x="977030" y="3259311"/>
            <a:ext cx="9995769" cy="3201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MX" altLang="es-ES" sz="3200" dirty="0"/>
              <a:t>Art. 24, fracc 2  </a:t>
            </a:r>
            <a:r>
              <a:rPr lang="es-MX" altLang="es-ES" sz="3200" i="1" dirty="0"/>
              <a:t>b) </a:t>
            </a:r>
          </a:p>
          <a:p>
            <a:pPr eaLnBrk="1" hangingPunct="1"/>
            <a:endParaRPr lang="es-MX" altLang="es-ES" sz="3200" i="1" dirty="0"/>
          </a:p>
          <a:p>
            <a:pPr algn="just" eaLnBrk="1" hangingPunct="1">
              <a:lnSpc>
                <a:spcPct val="150000"/>
              </a:lnSpc>
            </a:pPr>
            <a:r>
              <a:rPr lang="es-MX" altLang="es-ES" sz="3200" i="1" dirty="0"/>
              <a:t>Facilitar el aprendizaje de la lengua de señas y la promoción de la </a:t>
            </a:r>
            <a:r>
              <a:rPr lang="es-MX" altLang="es-ES" sz="3200" dirty="0"/>
              <a:t>identidad lingüística de las personas sordas;</a:t>
            </a:r>
            <a:endParaRPr lang="es-MX" altLang="es-ES" sz="3200" i="1" dirty="0">
              <a:solidFill>
                <a:srgbClr val="FF0000"/>
              </a:solidFill>
            </a:endParaRPr>
          </a:p>
        </p:txBody>
      </p:sp>
      <p:sp>
        <p:nvSpPr>
          <p:cNvPr id="6" name="1 Título">
            <a:extLst>
              <a:ext uri="{FF2B5EF4-FFF2-40B4-BE49-F238E27FC236}">
                <a16:creationId xmlns:a16="http://schemas.microsoft.com/office/drawing/2014/main" id="{96532BD4-3578-1849-8A3C-41D4BBA48421}"/>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4247973F-1C3E-0B43-A01A-92BED478C3D5}"/>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136320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a:extLst>
              <a:ext uri="{FF2B5EF4-FFF2-40B4-BE49-F238E27FC236}">
                <a16:creationId xmlns:a16="http://schemas.microsoft.com/office/drawing/2014/main" id="{8AA261B6-96B9-C94B-A8C6-A8EBB26C0F3F}"/>
              </a:ext>
            </a:extLst>
          </p:cNvPr>
          <p:cNvSpPr>
            <a:spLocks noChangeArrowheads="1"/>
          </p:cNvSpPr>
          <p:nvPr/>
        </p:nvSpPr>
        <p:spPr bwMode="auto">
          <a:xfrm>
            <a:off x="878911" y="2745745"/>
            <a:ext cx="10269253" cy="3890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es-MX" altLang="es-ES" sz="2800" dirty="0"/>
              <a:t>Art. 30  4. A fin de contribuir a hacer efectivo este derecho, los Estados Partes adoptarán las medidas pertinentes para emplear a maestros, incluidos </a:t>
            </a:r>
            <a:r>
              <a:rPr lang="es-MX" altLang="es-ES" sz="2800" dirty="0">
                <a:solidFill>
                  <a:srgbClr val="FF0000"/>
                </a:solidFill>
              </a:rPr>
              <a:t>maestros con discapacidad, que estén cualificados en lengua de señas</a:t>
            </a:r>
            <a:r>
              <a:rPr lang="es-MX" altLang="es-ES" sz="2800" dirty="0"/>
              <a:t> o Braille y para formar a profesionales y personal que trabajen en todos los niveles educativos.</a:t>
            </a:r>
            <a:endParaRPr lang="es-MX" altLang="es-ES" sz="2800" i="1" dirty="0">
              <a:solidFill>
                <a:srgbClr val="FF0000"/>
              </a:solidFill>
            </a:endParaRPr>
          </a:p>
        </p:txBody>
      </p:sp>
      <p:sp>
        <p:nvSpPr>
          <p:cNvPr id="6" name="1 Título">
            <a:extLst>
              <a:ext uri="{FF2B5EF4-FFF2-40B4-BE49-F238E27FC236}">
                <a16:creationId xmlns:a16="http://schemas.microsoft.com/office/drawing/2014/main" id="{D3FE8658-E2CC-A047-A2E2-633665307FC4}"/>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21F0D9D4-269A-3C4C-BBDB-D67D8C26D50D}"/>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
        <p:nvSpPr>
          <p:cNvPr id="8" name="2 Rectángulo">
            <a:extLst>
              <a:ext uri="{FF2B5EF4-FFF2-40B4-BE49-F238E27FC236}">
                <a16:creationId xmlns:a16="http://schemas.microsoft.com/office/drawing/2014/main" id="{4572E90E-6339-054F-AF92-8CD9DDD55599}"/>
              </a:ext>
            </a:extLst>
          </p:cNvPr>
          <p:cNvSpPr>
            <a:spLocks noChangeArrowheads="1"/>
          </p:cNvSpPr>
          <p:nvPr/>
        </p:nvSpPr>
        <p:spPr bwMode="auto">
          <a:xfrm>
            <a:off x="1809750" y="1792005"/>
            <a:ext cx="82235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ES" b="1" dirty="0">
                <a:solidFill>
                  <a:srgbClr val="00B0F0"/>
                </a:solidFill>
              </a:rPr>
              <a:t>“Convención sobre los Derechos de las Personas con Discapacidad” </a:t>
            </a:r>
            <a:endParaRPr lang="es-MX" altLang="es-ES" dirty="0">
              <a:solidFill>
                <a:srgbClr val="00B0F0"/>
              </a:solidFill>
            </a:endParaRPr>
          </a:p>
        </p:txBody>
      </p:sp>
    </p:spTree>
    <p:extLst>
      <p:ext uri="{BB962C8B-B14F-4D97-AF65-F5344CB8AC3E}">
        <p14:creationId xmlns:p14="http://schemas.microsoft.com/office/powerpoint/2010/main" val="347089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a:extLst>
              <a:ext uri="{FF2B5EF4-FFF2-40B4-BE49-F238E27FC236}">
                <a16:creationId xmlns:a16="http://schemas.microsoft.com/office/drawing/2014/main" id="{1F2E1A9E-A9D1-9E42-88B5-5265E6BBA5A1}"/>
              </a:ext>
            </a:extLst>
          </p:cNvPr>
          <p:cNvSpPr>
            <a:spLocks noChangeArrowheads="1"/>
          </p:cNvSpPr>
          <p:nvPr/>
        </p:nvSpPr>
        <p:spPr bwMode="auto">
          <a:xfrm>
            <a:off x="613775" y="2645537"/>
            <a:ext cx="10797436" cy="3694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es-MX" altLang="es-ES" sz="3200" dirty="0"/>
              <a:t>Art. 30  4. Las personas con discapacidad tendrán derecho, en igualdad de condiciones con las demás, al reconocimiento y el apoyo de su identidad cultural y lingüística específica, </a:t>
            </a:r>
            <a:r>
              <a:rPr lang="es-MX" altLang="es-ES" sz="3200" dirty="0">
                <a:solidFill>
                  <a:srgbClr val="FF0000"/>
                </a:solidFill>
              </a:rPr>
              <a:t>incluidas la lengua de señas y la cultura de los sordos.</a:t>
            </a:r>
            <a:endParaRPr lang="es-MX" altLang="es-ES" sz="3200" i="1" dirty="0">
              <a:solidFill>
                <a:srgbClr val="FF0000"/>
              </a:solidFill>
            </a:endParaRPr>
          </a:p>
        </p:txBody>
      </p:sp>
      <p:sp>
        <p:nvSpPr>
          <p:cNvPr id="6" name="1 Título">
            <a:extLst>
              <a:ext uri="{FF2B5EF4-FFF2-40B4-BE49-F238E27FC236}">
                <a16:creationId xmlns:a16="http://schemas.microsoft.com/office/drawing/2014/main" id="{12511E57-FDB0-F14E-9E1B-DCDCF3D3DC08}"/>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A1C19AB6-0F87-2845-949A-1F80FE8B9EC2}"/>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
        <p:nvSpPr>
          <p:cNvPr id="8" name="2 Rectángulo">
            <a:extLst>
              <a:ext uri="{FF2B5EF4-FFF2-40B4-BE49-F238E27FC236}">
                <a16:creationId xmlns:a16="http://schemas.microsoft.com/office/drawing/2014/main" id="{CA8E71E5-470A-EE4D-BA7C-7F6A9992F277}"/>
              </a:ext>
            </a:extLst>
          </p:cNvPr>
          <p:cNvSpPr>
            <a:spLocks noChangeArrowheads="1"/>
          </p:cNvSpPr>
          <p:nvPr/>
        </p:nvSpPr>
        <p:spPr bwMode="auto">
          <a:xfrm>
            <a:off x="1809750" y="1792005"/>
            <a:ext cx="82235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ES" b="1" dirty="0">
                <a:solidFill>
                  <a:srgbClr val="00B0F0"/>
                </a:solidFill>
              </a:rPr>
              <a:t>“Convención sobre los Derechos de las Personas con Discapacidad” </a:t>
            </a:r>
            <a:endParaRPr lang="es-MX" altLang="es-ES" dirty="0">
              <a:solidFill>
                <a:srgbClr val="00B0F0"/>
              </a:solidFill>
            </a:endParaRPr>
          </a:p>
        </p:txBody>
      </p:sp>
    </p:spTree>
    <p:extLst>
      <p:ext uri="{BB962C8B-B14F-4D97-AF65-F5344CB8AC3E}">
        <p14:creationId xmlns:p14="http://schemas.microsoft.com/office/powerpoint/2010/main" val="197196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47949" y="2768643"/>
            <a:ext cx="10675372" cy="3143250"/>
          </a:xfrm>
          <a:prstGeom prst="rect">
            <a:avLst/>
          </a:prstGeom>
          <a:noFill/>
          <a:ln w="9525">
            <a:noFill/>
            <a:miter lim="800000"/>
            <a:headEnd/>
            <a:tailEnd/>
          </a:ln>
        </p:spPr>
        <p:txBody>
          <a:bodyPr/>
          <a:lstStyle/>
          <a:p>
            <a:pPr marL="342900" indent="-342900" algn="just">
              <a:lnSpc>
                <a:spcPct val="150000"/>
              </a:lnSpc>
              <a:spcBef>
                <a:spcPct val="20000"/>
              </a:spcBef>
              <a:buClr>
                <a:schemeClr val="folHlink"/>
              </a:buClr>
              <a:buSzPct val="90000"/>
              <a:defRPr/>
            </a:pPr>
            <a:r>
              <a:rPr lang="es-ES" sz="2400" kern="0" dirty="0"/>
              <a:t>	</a:t>
            </a:r>
            <a:r>
              <a:rPr lang="es-ES" sz="2400" b="1" dirty="0"/>
              <a:t>Art 2 </a:t>
            </a:r>
            <a:r>
              <a:rPr lang="es-MX" sz="2400" b="1" dirty="0"/>
              <a:t>XVII. Lengua de Señas Mexicana.</a:t>
            </a:r>
            <a:r>
              <a:rPr lang="es-MX" sz="2400" dirty="0"/>
              <a:t> Lengua de una </a:t>
            </a:r>
            <a:r>
              <a:rPr lang="es-MX" sz="2400" dirty="0">
                <a:solidFill>
                  <a:srgbClr val="0070C0"/>
                </a:solidFill>
              </a:rPr>
              <a:t>comunidad de sordos</a:t>
            </a:r>
            <a:r>
              <a:rPr lang="es-MX" sz="2400" dirty="0"/>
              <a:t>, que consiste en una serie de </a:t>
            </a:r>
            <a:r>
              <a:rPr lang="es-MX" sz="2400" u="sng" dirty="0">
                <a:solidFill>
                  <a:srgbClr val="0070C0"/>
                </a:solidFill>
              </a:rPr>
              <a:t>signos gestuales </a:t>
            </a:r>
            <a:r>
              <a:rPr lang="es-MX" sz="2400" dirty="0"/>
              <a:t>articulados con las manos y acompañados de </a:t>
            </a:r>
            <a:r>
              <a:rPr lang="es-MX" sz="2400" u="sng" dirty="0">
                <a:solidFill>
                  <a:srgbClr val="0070C0"/>
                </a:solidFill>
              </a:rPr>
              <a:t>expresiones faciales</a:t>
            </a:r>
            <a:r>
              <a:rPr lang="es-MX" sz="2400" dirty="0"/>
              <a:t>, mirada intencional y movimiento corporal, dotados de función lingüística, forma</a:t>
            </a:r>
            <a:r>
              <a:rPr lang="es-MX" sz="2400" u="sng" dirty="0">
                <a:solidFill>
                  <a:srgbClr val="0070C0"/>
                </a:solidFill>
              </a:rPr>
              <a:t> parte del patrimonio lingüístico </a:t>
            </a:r>
            <a:r>
              <a:rPr lang="es-MX" sz="2400" dirty="0"/>
              <a:t>de dicha comunidad y es </a:t>
            </a:r>
            <a:r>
              <a:rPr lang="es-MX" sz="2400" u="sng" dirty="0">
                <a:solidFill>
                  <a:srgbClr val="0070C0"/>
                </a:solidFill>
              </a:rPr>
              <a:t>tan rica y compleja en gramática y vocabulario como cualquier lengua oral;</a:t>
            </a:r>
            <a:endParaRPr lang="es-MX" sz="1400" kern="0" dirty="0"/>
          </a:p>
        </p:txBody>
      </p:sp>
      <p:sp>
        <p:nvSpPr>
          <p:cNvPr id="5" name="Rectangle 2"/>
          <p:cNvSpPr txBox="1">
            <a:spLocks noChangeArrowheads="1"/>
          </p:cNvSpPr>
          <p:nvPr/>
        </p:nvSpPr>
        <p:spPr bwMode="auto">
          <a:xfrm>
            <a:off x="1252603" y="1531133"/>
            <a:ext cx="9607463" cy="986600"/>
          </a:xfrm>
          <a:prstGeom prst="rect">
            <a:avLst/>
          </a:prstGeom>
          <a:noFill/>
          <a:ln w="9525">
            <a:noFill/>
            <a:miter lim="800000"/>
            <a:headEnd/>
            <a:tailEnd/>
          </a:ln>
        </p:spPr>
        <p:txBody>
          <a:bodyPr anchor="ctr"/>
          <a:lstStyle/>
          <a:p>
            <a:pPr algn="ctr">
              <a:defRPr/>
            </a:pPr>
            <a:r>
              <a:rPr lang="es-MX" sz="2800" b="1" dirty="0">
                <a:solidFill>
                  <a:srgbClr val="0070C0"/>
                </a:solidFill>
                <a:latin typeface="+mj-lt"/>
                <a:ea typeface="+mj-ea"/>
                <a:cs typeface="+mj-cs"/>
              </a:rPr>
              <a:t>Ley General para la Inclusión de las Personas con Discapacidad.</a:t>
            </a:r>
          </a:p>
        </p:txBody>
      </p:sp>
      <p:sp>
        <p:nvSpPr>
          <p:cNvPr id="6" name="1 Título">
            <a:extLst>
              <a:ext uri="{FF2B5EF4-FFF2-40B4-BE49-F238E27FC236}">
                <a16:creationId xmlns:a16="http://schemas.microsoft.com/office/drawing/2014/main" id="{B9AB9676-84A8-914D-972A-CADB7BB93931}"/>
              </a:ext>
            </a:extLst>
          </p:cNvPr>
          <p:cNvSpPr txBox="1">
            <a:spLocks/>
          </p:cNvSpPr>
          <p:nvPr/>
        </p:nvSpPr>
        <p:spPr>
          <a:xfrm>
            <a:off x="6588690" y="448581"/>
            <a:ext cx="5270182" cy="10825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1200" b="1"/>
              <a:t>ADMINISTRACIÓN FEDERAL DE SERVICIOS EDUCATIVOS EN EL DISTRITO FEDERAL</a:t>
            </a:r>
            <a:br>
              <a:rPr lang="es-MX" sz="1200"/>
            </a:br>
            <a:r>
              <a:rPr lang="es-ES" sz="1200" b="1"/>
              <a:t>Dirección General de Operación de Servicios Educativos</a:t>
            </a:r>
            <a:br>
              <a:rPr lang="es-MX" sz="1200"/>
            </a:br>
            <a:r>
              <a:rPr lang="es-ES" sz="1200"/>
              <a:t>Dirección de Educación Especial</a:t>
            </a:r>
            <a:br>
              <a:rPr lang="es-MX" sz="1200"/>
            </a:br>
            <a:r>
              <a:rPr lang="es-MX" sz="1200"/>
              <a:t>"2015, Año del Generalísimo José María Morelos y Pavón”</a:t>
            </a:r>
            <a:br>
              <a:rPr lang="es-MX" sz="1200"/>
            </a:br>
            <a:br>
              <a:rPr lang="es-MX" sz="1200"/>
            </a:br>
            <a:endParaRPr lang="es-MX" sz="1200" dirty="0"/>
          </a:p>
        </p:txBody>
      </p:sp>
      <p:pic>
        <p:nvPicPr>
          <p:cNvPr id="7" name="3 Imagen" descr="E:\PRESIDENCIA Manual de Identidad 2013-2018\FIRMAS INSTITUCIONALES\SEP\Horizontales\SEP_color.jpg">
            <a:extLst>
              <a:ext uri="{FF2B5EF4-FFF2-40B4-BE49-F238E27FC236}">
                <a16:creationId xmlns:a16="http://schemas.microsoft.com/office/drawing/2014/main" id="{567994D5-01E7-7F40-9535-0F56EF10E622}"/>
              </a:ext>
            </a:extLst>
          </p:cNvPr>
          <p:cNvPicPr/>
          <p:nvPr/>
        </p:nvPicPr>
        <p:blipFill>
          <a:blip r:embed="rId2">
            <a:extLst>
              <a:ext uri="{28A0092B-C50C-407E-A947-70E740481C1C}">
                <a14:useLocalDpi xmlns:a14="http://schemas.microsoft.com/office/drawing/2010/main" val="0"/>
              </a:ext>
            </a:extLst>
          </a:blip>
          <a:srcRect t="26465" b="26311"/>
          <a:stretch>
            <a:fillRect/>
          </a:stretch>
        </p:blipFill>
        <p:spPr bwMode="auto">
          <a:xfrm>
            <a:off x="878911" y="388132"/>
            <a:ext cx="2979106" cy="1143000"/>
          </a:xfrm>
          <a:prstGeom prst="rect">
            <a:avLst/>
          </a:prstGeom>
          <a:noFill/>
          <a:ln>
            <a:noFill/>
          </a:ln>
        </p:spPr>
      </p:pic>
    </p:spTree>
    <p:extLst>
      <p:ext uri="{BB962C8B-B14F-4D97-AF65-F5344CB8AC3E}">
        <p14:creationId xmlns:p14="http://schemas.microsoft.com/office/powerpoint/2010/main" val="351277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{F1C7E76A-5BC9-3B42-8612-39CB16F06DB0}tf10001073</Template>
  <TotalTime>56</TotalTime>
  <Words>1056</Words>
  <Application>Microsoft Macintosh PowerPoint</Application>
  <PresentationFormat>Panorámica</PresentationFormat>
  <Paragraphs>66</Paragraphs>
  <Slides>17</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Bookman Old Style</vt:lpstr>
      <vt:lpstr>Calibri</vt:lpstr>
      <vt:lpstr>Calibri Light</vt:lpstr>
      <vt:lpstr>Tema de Office</vt:lpstr>
      <vt:lpstr>ADMINISTRACIÓN FEDERAL DE SERVICIOS EDUCATIVOS EN EL DISTRITO FEDERAL Dirección General de Operación de Servicios Educativos Dirección de Educación Especial "2015, Año del Generalísimo José María Morelos y Pavón”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ADMINISTRACIÓN FEDERAL DE SERVICIOS EDUCATIVOS EN EL DISTRITO FEDERAL Dirección General de Operación de Servicios Educativos Dirección de Educación Especial "2015, Año del Generalísimo José María Morelos y Pavón”  </dc:title>
  <dc:creator>ILS. Daniel Maya Ortega. IC. Ceneval  A148004</dc:creator>
  <cp:lastModifiedBy>ILS. Daniel Maya Ortega. IC. Ceneval  A148004</cp:lastModifiedBy>
  <cp:revision>5</cp:revision>
  <dcterms:created xsi:type="dcterms:W3CDTF">2019-10-04T03:48:30Z</dcterms:created>
  <dcterms:modified xsi:type="dcterms:W3CDTF">2019-10-04T04:45:24Z</dcterms:modified>
</cp:coreProperties>
</file>