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117" d="100"/>
          <a:sy n="117" d="100"/>
        </p:scale>
        <p:origin x="26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8352ED3-3C46-4C9A-9738-67B2D875E7E2}" type="datetime2">
              <a:rPr lang="en-US" smtClean="0"/>
              <a:pPr/>
              <a:t>Wednesday, October 21, 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Sample Footer Text</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A4F6043-7A67-491B-98BC-F933DED7226D}" type="slidenum">
              <a:rPr lang="en-US" smtClean="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094661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Wednesday, October 21, 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42449921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Wednesday, October 21, 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14645156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352ED3-3C46-4C9A-9738-67B2D875E7E2}" type="datetime2">
              <a:rPr lang="en-US" smtClean="0"/>
              <a:pPr/>
              <a:t>Wednesday, October 21, 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23593652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8352ED3-3C46-4C9A-9738-67B2D875E7E2}" type="datetime2">
              <a:rPr lang="en-US" smtClean="0"/>
              <a:pPr/>
              <a:t>Wednesday, October 21, 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Sample Footer Text</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A4F6043-7A67-491B-98BC-F933DED7226D}"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2689737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352ED3-3C46-4C9A-9738-67B2D875E7E2}" type="datetime2">
              <a:rPr lang="en-US" smtClean="0"/>
              <a:pPr/>
              <a:t>Wednesday, October 21, 2020</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4259582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352ED3-3C46-4C9A-9738-67B2D875E7E2}" type="datetime2">
              <a:rPr lang="en-US" smtClean="0"/>
              <a:pPr/>
              <a:t>Wednesday, October 21, 2020</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35526073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352ED3-3C46-4C9A-9738-67B2D875E7E2}" type="datetime2">
              <a:rPr lang="en-US" smtClean="0"/>
              <a:pPr/>
              <a:t>Wednesday, October 21, 2020</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21261100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52ED3-3C46-4C9A-9738-67B2D875E7E2}" type="datetime2">
              <a:rPr lang="en-US" smtClean="0"/>
              <a:pPr/>
              <a:t>Wednesday, October 21, 2020</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3A4F6043-7A67-491B-98BC-F933DED7226D}" type="slidenum">
              <a:rPr lang="en-US" smtClean="0"/>
              <a:pPr/>
              <a:t>‹Nº›</a:t>
            </a:fld>
            <a:endParaRPr lang="en-US" dirty="0"/>
          </a:p>
        </p:txBody>
      </p:sp>
    </p:spTree>
    <p:extLst>
      <p:ext uri="{BB962C8B-B14F-4D97-AF65-F5344CB8AC3E}">
        <p14:creationId xmlns:p14="http://schemas.microsoft.com/office/powerpoint/2010/main" val="4211358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8352ED3-3C46-4C9A-9738-67B2D875E7E2}" type="datetime2">
              <a:rPr lang="en-US" smtClean="0"/>
              <a:pPr/>
              <a:t>Wednesday, October 21, 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Sample Footer Text</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4F6043-7A67-491B-98BC-F933DED7226D}"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53497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8352ED3-3C46-4C9A-9738-67B2D875E7E2}" type="datetime2">
              <a:rPr lang="en-US" smtClean="0"/>
              <a:pPr/>
              <a:t>Wednesday, October 21, 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Sample Footer Text</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4F6043-7A67-491B-98BC-F933DED7226D}"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26539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8352ED3-3C46-4C9A-9738-67B2D875E7E2}" type="datetime2">
              <a:rPr lang="en-US" smtClean="0"/>
              <a:pPr/>
              <a:t>Wednesday, October 21, 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A4F6043-7A67-491B-98BC-F933DED7226D}"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5282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619751C-8450-4245-AFD7-C356D4815956}"/>
              </a:ext>
            </a:extLst>
          </p:cNvPr>
          <p:cNvSpPr>
            <a:spLocks noGrp="1"/>
          </p:cNvSpPr>
          <p:nvPr>
            <p:ph type="ctrTitle"/>
          </p:nvPr>
        </p:nvSpPr>
        <p:spPr>
          <a:xfrm>
            <a:off x="6138004" y="1480929"/>
            <a:ext cx="5607908" cy="3254321"/>
          </a:xfrm>
        </p:spPr>
        <p:txBody>
          <a:bodyPr>
            <a:normAutofit/>
          </a:bodyPr>
          <a:lstStyle/>
          <a:p>
            <a:pPr algn="l"/>
            <a:r>
              <a:rPr lang="es-ES_tradnl" sz="5400"/>
              <a:t>Inducción a la Comunidad de Sordos y su Lengua </a:t>
            </a:r>
          </a:p>
        </p:txBody>
      </p:sp>
      <p:sp>
        <p:nvSpPr>
          <p:cNvPr id="3" name="Subtítulo 2">
            <a:extLst>
              <a:ext uri="{FF2B5EF4-FFF2-40B4-BE49-F238E27FC236}">
                <a16:creationId xmlns:a16="http://schemas.microsoft.com/office/drawing/2014/main" id="{57C86D64-7047-404F-905E-948DCF2C93DE}"/>
              </a:ext>
            </a:extLst>
          </p:cNvPr>
          <p:cNvSpPr>
            <a:spLocks noGrp="1"/>
          </p:cNvSpPr>
          <p:nvPr>
            <p:ph type="subTitle" idx="1"/>
          </p:nvPr>
        </p:nvSpPr>
        <p:spPr>
          <a:xfrm>
            <a:off x="6138004" y="4804850"/>
            <a:ext cx="5607906" cy="1086237"/>
          </a:xfrm>
        </p:spPr>
        <p:txBody>
          <a:bodyPr>
            <a:normAutofit/>
          </a:bodyPr>
          <a:lstStyle/>
          <a:p>
            <a:pPr algn="l">
              <a:spcAft>
                <a:spcPts val="600"/>
              </a:spcAft>
            </a:pPr>
            <a:r>
              <a:rPr lang="es-ES_tradnl" dirty="0"/>
              <a:t>ILS. Daniel Maya Ortega</a:t>
            </a:r>
            <a:endParaRPr lang="es-ES_tradnl"/>
          </a:p>
          <a:p>
            <a:pPr algn="l">
              <a:spcAft>
                <a:spcPts val="600"/>
              </a:spcAft>
            </a:pPr>
            <a:r>
              <a:rPr lang="es-ES_tradnl" dirty="0"/>
              <a:t>AIT-LS </a:t>
            </a:r>
            <a:endParaRPr lang="es-ES_tradnl"/>
          </a:p>
        </p:txBody>
      </p:sp>
      <p:sp>
        <p:nvSpPr>
          <p:cNvPr id="21"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3"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4" name="Picture 3">
            <a:extLst>
              <a:ext uri="{FF2B5EF4-FFF2-40B4-BE49-F238E27FC236}">
                <a16:creationId xmlns:a16="http://schemas.microsoft.com/office/drawing/2014/main" id="{D0353F99-B8AD-4048-8141-0A9088472CAD}"/>
              </a:ext>
            </a:extLst>
          </p:cNvPr>
          <p:cNvPicPr>
            <a:picLocks noChangeAspect="1"/>
          </p:cNvPicPr>
          <p:nvPr/>
        </p:nvPicPr>
        <p:blipFill rotWithShape="1">
          <a:blip r:embed="rId2"/>
          <a:srcRect r="39560" b="2"/>
          <a:stretch/>
        </p:blipFill>
        <p:spPr>
          <a:xfrm>
            <a:off x="1155560" y="1129353"/>
            <a:ext cx="3914583" cy="4582236"/>
          </a:xfrm>
          <a:prstGeom prst="rect">
            <a:avLst/>
          </a:prstGeom>
        </p:spPr>
      </p:pic>
    </p:spTree>
    <p:extLst>
      <p:ext uri="{BB962C8B-B14F-4D97-AF65-F5344CB8AC3E}">
        <p14:creationId xmlns:p14="http://schemas.microsoft.com/office/powerpoint/2010/main" val="111422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Federación Mundial de Sordos - Wikipedia, la enciclopedia libre">
            <a:extLst>
              <a:ext uri="{FF2B5EF4-FFF2-40B4-BE49-F238E27FC236}">
                <a16:creationId xmlns:a16="http://schemas.microsoft.com/office/drawing/2014/main" id="{44A066D7-C037-8044-AC85-170D5CE1F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60" r="27234" b="2"/>
          <a:stretch/>
        </p:blipFill>
        <p:spPr bwMode="auto">
          <a:xfrm>
            <a:off x="-2" y="-8460"/>
            <a:ext cx="3863338" cy="686815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1image1797568">
            <a:extLst>
              <a:ext uri="{FF2B5EF4-FFF2-40B4-BE49-F238E27FC236}">
                <a16:creationId xmlns:a16="http://schemas.microsoft.com/office/drawing/2014/main" id="{1F19695D-4A63-6E48-9A97-DE5BE4BDA6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78" r="18396" b="3"/>
          <a:stretch/>
        </p:blipFill>
        <p:spPr bwMode="auto">
          <a:xfrm>
            <a:off x="2955038" y="-17520"/>
            <a:ext cx="3863338" cy="68681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169F9C2-4FEC-AF47-83C8-3701EAE44741}"/>
              </a:ext>
            </a:extLst>
          </p:cNvPr>
          <p:cNvSpPr>
            <a:spLocks noGrp="1"/>
          </p:cNvSpPr>
          <p:nvPr>
            <p:ph type="title"/>
          </p:nvPr>
        </p:nvSpPr>
        <p:spPr>
          <a:xfrm>
            <a:off x="6463577" y="677092"/>
            <a:ext cx="5371379" cy="1467420"/>
          </a:xfrm>
        </p:spPr>
        <p:txBody>
          <a:bodyPr vert="horz" lIns="91440" tIns="45720" rIns="91440" bIns="45720" rtlCol="0" anchor="b">
            <a:normAutofit/>
          </a:bodyPr>
          <a:lstStyle/>
          <a:p>
            <a:r>
              <a:rPr lang="en-US" sz="4800" dirty="0"/>
              <a:t>¿Que </a:t>
            </a:r>
            <a:r>
              <a:rPr lang="es-ES_tradnl" sz="4800" dirty="0"/>
              <a:t>sabemos</a:t>
            </a:r>
            <a:r>
              <a:rPr lang="en-US" sz="4800" dirty="0"/>
              <a:t> de los </a:t>
            </a:r>
            <a:r>
              <a:rPr lang="es-ES_tradnl" sz="4800" dirty="0"/>
              <a:t>SORDOS</a:t>
            </a:r>
            <a:r>
              <a:rPr lang="en-US" sz="4800" dirty="0"/>
              <a:t>? </a:t>
            </a:r>
          </a:p>
        </p:txBody>
      </p:sp>
      <p:sp>
        <p:nvSpPr>
          <p:cNvPr id="13" name="Título 1">
            <a:extLst>
              <a:ext uri="{FF2B5EF4-FFF2-40B4-BE49-F238E27FC236}">
                <a16:creationId xmlns:a16="http://schemas.microsoft.com/office/drawing/2014/main" id="{DD161278-EBFD-C743-8394-93CF8FFA46F7}"/>
              </a:ext>
            </a:extLst>
          </p:cNvPr>
          <p:cNvSpPr txBox="1">
            <a:spLocks/>
          </p:cNvSpPr>
          <p:nvPr/>
        </p:nvSpPr>
        <p:spPr>
          <a:xfrm>
            <a:off x="6818376" y="4201400"/>
            <a:ext cx="5181264" cy="146741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200" kern="1200">
                <a:solidFill>
                  <a:schemeClr val="tx2"/>
                </a:solidFill>
                <a:latin typeface="+mj-lt"/>
                <a:ea typeface="+mj-ea"/>
                <a:cs typeface="+mj-cs"/>
              </a:defRPr>
            </a:lvl1pPr>
          </a:lstStyle>
          <a:p>
            <a:pPr>
              <a:spcAft>
                <a:spcPts val="600"/>
              </a:spcAft>
            </a:pPr>
            <a:r>
              <a:rPr lang="es-ES_tradnl" sz="4600" dirty="0"/>
              <a:t>¿Que sabemos de la </a:t>
            </a:r>
            <a:br>
              <a:rPr lang="es-ES_tradnl" sz="4600" dirty="0"/>
            </a:br>
            <a:r>
              <a:rPr lang="es-ES_tradnl" sz="4600" dirty="0"/>
              <a:t>lengua de señas?</a:t>
            </a:r>
          </a:p>
        </p:txBody>
      </p:sp>
    </p:spTree>
    <p:extLst>
      <p:ext uri="{BB962C8B-B14F-4D97-AF65-F5344CB8AC3E}">
        <p14:creationId xmlns:p14="http://schemas.microsoft.com/office/powerpoint/2010/main" val="155241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D344F-10E4-A54B-A309-40D3A92FA044}"/>
              </a:ext>
            </a:extLst>
          </p:cNvPr>
          <p:cNvSpPr>
            <a:spLocks noGrp="1"/>
          </p:cNvSpPr>
          <p:nvPr>
            <p:ph type="title"/>
          </p:nvPr>
        </p:nvSpPr>
        <p:spPr>
          <a:xfrm>
            <a:off x="1044912" y="720090"/>
            <a:ext cx="10543032" cy="5692139"/>
          </a:xfrm>
        </p:spPr>
        <p:txBody>
          <a:bodyPr>
            <a:noAutofit/>
          </a:bodyPr>
          <a:lstStyle/>
          <a:p>
            <a:pPr algn="just">
              <a:lnSpc>
                <a:spcPct val="150000"/>
              </a:lnSpc>
            </a:pPr>
            <a:r>
              <a:rPr lang="es-MX" sz="2400" dirty="0"/>
              <a:t>“Lengua” designa un específico sistema de signos que es utilizado por una comunidad concreta para resolver sus situaciones comunicativas. “Lenguaje”, por su parte, designa una capacidad única de la especie humana para comunicarse a través de sistemas de signos. Según ello, “lenguaje” refiere a una habilidad que heredamos genéticamente y que nos permite constituir sistemas lingüísticos y usarlos en la estructuración de nuestra psique y de nuestra cultura. Tales sistemas, que no los aporta la naturaleza, sino la evolución de las culturas humanas, son las “lenguas”</a:t>
            </a:r>
            <a:br>
              <a:rPr lang="es-MX" sz="2800" dirty="0"/>
            </a:br>
            <a:r>
              <a:rPr lang="es-MX" sz="2800" dirty="0"/>
              <a:t> </a:t>
            </a:r>
            <a:r>
              <a:rPr lang="es-MX" sz="1600" dirty="0"/>
              <a:t>(Saussure 1980:51- 2; Dubois 1979:375-83). Dr. Alejandro Oviedo, 2006 “¿”Lengua de señas”, “lenguaje de signos”, “lenguaje gestual”, “lengua manual”? Argumentos para una Denominación”. Universidad de Colonia, Alemania)</a:t>
            </a:r>
            <a:br>
              <a:rPr lang="es-MX" sz="1600" dirty="0"/>
            </a:br>
            <a:r>
              <a:rPr lang="es-MX" sz="1600" dirty="0"/>
              <a:t> </a:t>
            </a:r>
            <a:br>
              <a:rPr lang="es-MX" sz="1200" dirty="0"/>
            </a:br>
            <a:endParaRPr lang="es-ES_tradnl" sz="2000" dirty="0"/>
          </a:p>
        </p:txBody>
      </p:sp>
    </p:spTree>
    <p:extLst>
      <p:ext uri="{BB962C8B-B14F-4D97-AF65-F5344CB8AC3E}">
        <p14:creationId xmlns:p14="http://schemas.microsoft.com/office/powerpoint/2010/main" val="361633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6"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ítulo 1">
            <a:extLst>
              <a:ext uri="{FF2B5EF4-FFF2-40B4-BE49-F238E27FC236}">
                <a16:creationId xmlns:a16="http://schemas.microsoft.com/office/drawing/2014/main" id="{8AF195AB-3C61-1645-AABA-428AE39259E2}"/>
              </a:ext>
            </a:extLst>
          </p:cNvPr>
          <p:cNvSpPr>
            <a:spLocks noGrp="1"/>
          </p:cNvSpPr>
          <p:nvPr>
            <p:ph type="title"/>
          </p:nvPr>
        </p:nvSpPr>
        <p:spPr>
          <a:xfrm>
            <a:off x="1277194" y="1426335"/>
            <a:ext cx="5751537" cy="3848521"/>
          </a:xfrm>
        </p:spPr>
        <p:txBody>
          <a:bodyPr vert="horz" lIns="91440" tIns="45720" rIns="91440" bIns="45720" rtlCol="0" anchor="ctr">
            <a:noAutofit/>
          </a:bodyPr>
          <a:lstStyle/>
          <a:p>
            <a:pPr algn="just">
              <a:lnSpc>
                <a:spcPct val="150000"/>
              </a:lnSpc>
            </a:pPr>
            <a:r>
              <a:rPr lang="es-ES_tradnl" sz="2400" dirty="0"/>
              <a:t>“</a:t>
            </a:r>
            <a:r>
              <a:rPr lang="es-ES_tradnl" sz="2400" dirty="0" err="1"/>
              <a:t>Artículo</a:t>
            </a:r>
            <a:r>
              <a:rPr lang="es-ES_tradnl" sz="2400" dirty="0"/>
              <a:t> 14. La lengua de </a:t>
            </a:r>
            <a:r>
              <a:rPr lang="es-ES_tradnl" sz="2400" dirty="0" err="1"/>
              <a:t>señas</a:t>
            </a:r>
            <a:r>
              <a:rPr lang="es-ES_tradnl" sz="2400" dirty="0"/>
              <a:t> mexicana, es reconocida oficialmente como una lengua nacional y forma parte del patrimonio </a:t>
            </a:r>
            <a:r>
              <a:rPr lang="es-ES_tradnl" sz="2400" dirty="0" err="1"/>
              <a:t>lingüístico</a:t>
            </a:r>
            <a:r>
              <a:rPr lang="es-ES_tradnl" sz="2400" dirty="0"/>
              <a:t> con que cuenta la </a:t>
            </a:r>
            <a:r>
              <a:rPr lang="es-ES_tradnl" sz="2400" dirty="0" err="1"/>
              <a:t>nación</a:t>
            </a:r>
            <a:r>
              <a:rPr lang="es-ES_tradnl" sz="2400" dirty="0"/>
              <a:t> mexicana. </a:t>
            </a:r>
            <a:r>
              <a:rPr lang="es-ES_tradnl" sz="2400" dirty="0" err="1"/>
              <a:t>Serán</a:t>
            </a:r>
            <a:r>
              <a:rPr lang="es-ES_tradnl" sz="2400" dirty="0"/>
              <a:t> reconocidos el sistema braille, los modos, medios y formatos de </a:t>
            </a:r>
            <a:r>
              <a:rPr lang="es-ES_tradnl" sz="2400" dirty="0" err="1"/>
              <a:t>comunicación</a:t>
            </a:r>
            <a:r>
              <a:rPr lang="es-ES_tradnl" sz="2400" dirty="0"/>
              <a:t> accesibles que elijan las personas con discapacidad. </a:t>
            </a:r>
          </a:p>
        </p:txBody>
      </p:sp>
      <p:cxnSp>
        <p:nvCxnSpPr>
          <p:cNvPr id="19" name="Straight Connector 18">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C657C8EC-92F5-B941-837D-AB819BFAA73D}"/>
              </a:ext>
            </a:extLst>
          </p:cNvPr>
          <p:cNvSpPr/>
          <p:nvPr/>
        </p:nvSpPr>
        <p:spPr>
          <a:xfrm>
            <a:off x="8030639" y="4446270"/>
            <a:ext cx="2884167" cy="1169551"/>
          </a:xfrm>
          <a:prstGeom prst="rect">
            <a:avLst/>
          </a:prstGeom>
        </p:spPr>
        <p:txBody>
          <a:bodyPr wrap="square">
            <a:spAutoFit/>
          </a:bodyPr>
          <a:lstStyle/>
          <a:p>
            <a:pPr algn="r">
              <a:spcAft>
                <a:spcPts val="600"/>
              </a:spcAft>
            </a:pPr>
            <a:r>
              <a:rPr lang="es-MX" sz="1400" dirty="0"/>
              <a:t>Ley General para la Inclusión de las Personas con Discapacidad DOF, 30 de mayo de 2011 TEXTO VIGENTE Últimas reformas publicadas DOF 12-07-2018 </a:t>
            </a:r>
            <a:endParaRPr lang="es-ES_tradnl" sz="1400" dirty="0"/>
          </a:p>
        </p:txBody>
      </p:sp>
    </p:spTree>
    <p:extLst>
      <p:ext uri="{BB962C8B-B14F-4D97-AF65-F5344CB8AC3E}">
        <p14:creationId xmlns:p14="http://schemas.microsoft.com/office/powerpoint/2010/main" val="76442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6"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ítulo 1">
            <a:extLst>
              <a:ext uri="{FF2B5EF4-FFF2-40B4-BE49-F238E27FC236}">
                <a16:creationId xmlns:a16="http://schemas.microsoft.com/office/drawing/2014/main" id="{DD50652D-2E46-E24B-9845-8908ED3F3B8C}"/>
              </a:ext>
            </a:extLst>
          </p:cNvPr>
          <p:cNvSpPr>
            <a:spLocks noGrp="1"/>
          </p:cNvSpPr>
          <p:nvPr>
            <p:ph type="title"/>
          </p:nvPr>
        </p:nvSpPr>
        <p:spPr>
          <a:xfrm>
            <a:off x="1478521" y="1480930"/>
            <a:ext cx="5751537" cy="3848521"/>
          </a:xfrm>
        </p:spPr>
        <p:txBody>
          <a:bodyPr vert="horz" lIns="91440" tIns="45720" rIns="91440" bIns="45720" rtlCol="0" anchor="ctr">
            <a:normAutofit fontScale="90000"/>
          </a:bodyPr>
          <a:lstStyle/>
          <a:p>
            <a:pPr algn="just">
              <a:lnSpc>
                <a:spcPct val="150000"/>
              </a:lnSpc>
            </a:pPr>
            <a:r>
              <a:rPr lang="es-ES_tradnl" sz="3100" b="1" dirty="0" err="1"/>
              <a:t>Artículo</a:t>
            </a:r>
            <a:r>
              <a:rPr lang="es-ES_tradnl" sz="3100" b="1" dirty="0"/>
              <a:t> 12. </a:t>
            </a:r>
            <a:r>
              <a:rPr lang="es-ES_tradnl" sz="3100" dirty="0"/>
              <a:t>III “impulsar toda forma de </a:t>
            </a:r>
            <a:r>
              <a:rPr lang="es-ES_tradnl" sz="3100" dirty="0" err="1"/>
              <a:t>comunicación</a:t>
            </a:r>
            <a:r>
              <a:rPr lang="es-ES_tradnl" sz="3100" dirty="0"/>
              <a:t> escrita que facilite al sordo hablante, al sordo </a:t>
            </a:r>
            <a:r>
              <a:rPr lang="es-ES_tradnl" sz="3100" dirty="0" err="1"/>
              <a:t>señante</a:t>
            </a:r>
            <a:r>
              <a:rPr lang="es-ES_tradnl" sz="3100" dirty="0"/>
              <a:t> o </a:t>
            </a:r>
            <a:r>
              <a:rPr lang="es-ES_tradnl" sz="3100" dirty="0" err="1"/>
              <a:t>semilingüe</a:t>
            </a:r>
            <a:r>
              <a:rPr lang="es-ES_tradnl" sz="3100" dirty="0"/>
              <a:t>, el desarrollo y uso de la lengua en forma escrita; </a:t>
            </a:r>
            <a:br>
              <a:rPr lang="es-ES_tradnl" sz="3100" dirty="0"/>
            </a:br>
            <a:br>
              <a:rPr lang="en-US" sz="2400" dirty="0"/>
            </a:br>
            <a:endParaRPr lang="en-US" sz="2400" dirty="0"/>
          </a:p>
        </p:txBody>
      </p:sp>
      <p:cxnSp>
        <p:nvCxnSpPr>
          <p:cNvPr id="19" name="Straight Connector 18">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9E5BB6C9-E9D7-374E-B2A9-B444E481309A}"/>
              </a:ext>
            </a:extLst>
          </p:cNvPr>
          <p:cNvSpPr/>
          <p:nvPr/>
        </p:nvSpPr>
        <p:spPr>
          <a:xfrm>
            <a:off x="4811569" y="5067181"/>
            <a:ext cx="6096000" cy="800219"/>
          </a:xfrm>
          <a:prstGeom prst="rect">
            <a:avLst/>
          </a:prstGeom>
        </p:spPr>
        <p:txBody>
          <a:bodyPr>
            <a:spAutoFit/>
          </a:bodyPr>
          <a:lstStyle/>
          <a:p>
            <a:pPr algn="ctr">
              <a:spcAft>
                <a:spcPts val="600"/>
              </a:spcAft>
            </a:pPr>
            <a:r>
              <a:rPr lang="es-MX" sz="1400" dirty="0"/>
              <a:t>Ley General para la Inclusión de las Personas con Discapacidad DOF, 30 de mayo de 2011 TEXTO VIGENTE Últimas reformas publicadas DOF 12-07-2018 </a:t>
            </a:r>
            <a:br>
              <a:rPr lang="es-MX" dirty="0"/>
            </a:br>
            <a:endParaRPr lang="es-ES_tradnl" dirty="0"/>
          </a:p>
        </p:txBody>
      </p:sp>
    </p:spTree>
    <p:extLst>
      <p:ext uri="{BB962C8B-B14F-4D97-AF65-F5344CB8AC3E}">
        <p14:creationId xmlns:p14="http://schemas.microsoft.com/office/powerpoint/2010/main" val="115419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5" name="Freeform: Shape 14">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2" name="Título 1">
            <a:extLst>
              <a:ext uri="{FF2B5EF4-FFF2-40B4-BE49-F238E27FC236}">
                <a16:creationId xmlns:a16="http://schemas.microsoft.com/office/drawing/2014/main" id="{81876034-8705-DF43-8D31-589FD198D719}"/>
              </a:ext>
            </a:extLst>
          </p:cNvPr>
          <p:cNvSpPr>
            <a:spLocks noGrp="1"/>
          </p:cNvSpPr>
          <p:nvPr>
            <p:ph type="title"/>
          </p:nvPr>
        </p:nvSpPr>
        <p:spPr>
          <a:xfrm>
            <a:off x="926541" y="2019575"/>
            <a:ext cx="9969910" cy="3540448"/>
          </a:xfrm>
        </p:spPr>
        <p:txBody>
          <a:bodyPr vert="horz" lIns="91440" tIns="45720" rIns="91440" bIns="45720" rtlCol="0" anchor="b">
            <a:normAutofit fontScale="90000"/>
          </a:bodyPr>
          <a:lstStyle/>
          <a:p>
            <a:pPr algn="ctr">
              <a:lnSpc>
                <a:spcPct val="150000"/>
              </a:lnSpc>
            </a:pPr>
            <a:r>
              <a:rPr lang="es-ES_tradnl" sz="4000" b="1" i="1" dirty="0"/>
              <a:t>“Sordo </a:t>
            </a:r>
            <a:r>
              <a:rPr lang="es-ES_tradnl" sz="4000" b="1" i="1" dirty="0" err="1"/>
              <a:t>semilingüe</a:t>
            </a:r>
            <a:r>
              <a:rPr lang="es-ES_tradnl" sz="4000" dirty="0"/>
              <a:t>” es toda aquella persona que no ha desarrollado a plenitud ninguna lengua, debido a que quedó sorda antes de consolidar una primera lengua oral y a que tampoco ha tenido acceso a una lengua de </a:t>
            </a:r>
            <a:r>
              <a:rPr lang="es-ES_tradnl" sz="4000" dirty="0" err="1"/>
              <a:t>señas</a:t>
            </a:r>
            <a:r>
              <a:rPr lang="es-ES_tradnl" sz="4000" dirty="0"/>
              <a:t>.” </a:t>
            </a:r>
            <a:br>
              <a:rPr lang="en-US" sz="3400" cap="all" dirty="0"/>
            </a:br>
            <a:endParaRPr lang="en-US" sz="3400" cap="all" dirty="0"/>
          </a:p>
        </p:txBody>
      </p:sp>
      <p:sp>
        <p:nvSpPr>
          <p:cNvPr id="17" name="Rectangle 16">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4" name="Rectángulo 3">
            <a:extLst>
              <a:ext uri="{FF2B5EF4-FFF2-40B4-BE49-F238E27FC236}">
                <a16:creationId xmlns:a16="http://schemas.microsoft.com/office/drawing/2014/main" id="{FC44CA6D-22AC-BD4F-85A6-0808EDFFBBED}"/>
              </a:ext>
            </a:extLst>
          </p:cNvPr>
          <p:cNvSpPr/>
          <p:nvPr/>
        </p:nvSpPr>
        <p:spPr>
          <a:xfrm>
            <a:off x="404701" y="5655648"/>
            <a:ext cx="6322834" cy="584775"/>
          </a:xfrm>
          <a:prstGeom prst="rect">
            <a:avLst/>
          </a:prstGeom>
        </p:spPr>
        <p:txBody>
          <a:bodyPr wrap="square">
            <a:spAutoFit/>
          </a:bodyPr>
          <a:lstStyle/>
          <a:p>
            <a:r>
              <a:rPr lang="es-MX" sz="1600" dirty="0">
                <a:latin typeface="Calibri" panose="020F0502020204030204" pitchFamily="34" charset="0"/>
              </a:rPr>
              <a:t>Dr. Boris Fridman Mintz, 2012. “las etnicidades del sordo: los señantes y los hablantes” Escuela Nacional de Antropología e Historia-INAH. México </a:t>
            </a:r>
            <a:endParaRPr lang="es-MX" sz="4400" dirty="0"/>
          </a:p>
        </p:txBody>
      </p:sp>
    </p:spTree>
    <p:extLst>
      <p:ext uri="{BB962C8B-B14F-4D97-AF65-F5344CB8AC3E}">
        <p14:creationId xmlns:p14="http://schemas.microsoft.com/office/powerpoint/2010/main" val="10025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5" name="Freeform: Shape 14">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2" name="Título 1">
            <a:extLst>
              <a:ext uri="{FF2B5EF4-FFF2-40B4-BE49-F238E27FC236}">
                <a16:creationId xmlns:a16="http://schemas.microsoft.com/office/drawing/2014/main" id="{E06C191B-5CB9-2945-A25E-3E5AFBE5EC5A}"/>
              </a:ext>
            </a:extLst>
          </p:cNvPr>
          <p:cNvSpPr>
            <a:spLocks noGrp="1"/>
          </p:cNvSpPr>
          <p:nvPr>
            <p:ph type="title"/>
          </p:nvPr>
        </p:nvSpPr>
        <p:spPr>
          <a:xfrm>
            <a:off x="926541" y="1087528"/>
            <a:ext cx="9969910" cy="3722369"/>
          </a:xfrm>
        </p:spPr>
        <p:txBody>
          <a:bodyPr vert="horz" lIns="91440" tIns="45720" rIns="91440" bIns="45720" rtlCol="0" anchor="b">
            <a:normAutofit fontScale="90000"/>
          </a:bodyPr>
          <a:lstStyle/>
          <a:p>
            <a:pPr algn="ctr">
              <a:lnSpc>
                <a:spcPct val="150000"/>
              </a:lnSpc>
            </a:pPr>
            <a:r>
              <a:rPr lang="es-ES_tradnl" sz="2000" b="1" i="1" cap="all" dirty="0"/>
              <a:t>“</a:t>
            </a:r>
            <a:r>
              <a:rPr lang="es-ES_tradnl" sz="2700" b="1" i="1" dirty="0"/>
              <a:t>Sordo hablante” </a:t>
            </a:r>
            <a:r>
              <a:rPr lang="es-ES_tradnl" sz="2700" dirty="0"/>
              <a:t>es toda aquella persona que asume una lengua oral como su primera lengua, sin importar </a:t>
            </a:r>
            <a:r>
              <a:rPr lang="es-ES_tradnl" sz="2700" dirty="0" err="1"/>
              <a:t>cómo</a:t>
            </a:r>
            <a:r>
              <a:rPr lang="es-ES_tradnl" sz="2700" dirty="0"/>
              <a:t> o </a:t>
            </a:r>
            <a:r>
              <a:rPr lang="es-ES_tradnl" sz="2700" dirty="0" err="1"/>
              <a:t>cuándo</a:t>
            </a:r>
            <a:r>
              <a:rPr lang="es-ES_tradnl" sz="2700" dirty="0"/>
              <a:t> quedó sorda. Aunque debido a su nula o limitada </a:t>
            </a:r>
            <a:r>
              <a:rPr lang="es-ES_tradnl" sz="2700" dirty="0" err="1"/>
              <a:t>audición</a:t>
            </a:r>
            <a:r>
              <a:rPr lang="es-ES_tradnl" sz="2700" dirty="0"/>
              <a:t> no puede sostener un </a:t>
            </a:r>
            <a:r>
              <a:rPr lang="es-ES_tradnl" sz="2700" dirty="0" err="1"/>
              <a:t>diálogo</a:t>
            </a:r>
            <a:r>
              <a:rPr lang="es-ES_tradnl" sz="2700" dirty="0"/>
              <a:t> natural en dicha lengua, puede seguir </a:t>
            </a:r>
            <a:r>
              <a:rPr lang="es-ES_tradnl" sz="2700" dirty="0" err="1"/>
              <a:t>hablándola</a:t>
            </a:r>
            <a:r>
              <a:rPr lang="es-ES_tradnl" sz="2700" dirty="0"/>
              <a:t>, y se esmera por hacerlo para mantener su vida e identidad sociocultural dentro de lo que considera su comunidad originaria.” </a:t>
            </a:r>
            <a:br>
              <a:rPr lang="en-US" sz="2300" cap="all" dirty="0"/>
            </a:br>
            <a:endParaRPr lang="en-US" sz="2300" cap="all" dirty="0"/>
          </a:p>
        </p:txBody>
      </p:sp>
      <p:sp>
        <p:nvSpPr>
          <p:cNvPr id="17" name="Rectangle 16">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12" name="Rectángulo 11">
            <a:extLst>
              <a:ext uri="{FF2B5EF4-FFF2-40B4-BE49-F238E27FC236}">
                <a16:creationId xmlns:a16="http://schemas.microsoft.com/office/drawing/2014/main" id="{9AD2A085-61DD-A84F-9664-B3028AD98BB9}"/>
              </a:ext>
            </a:extLst>
          </p:cNvPr>
          <p:cNvSpPr/>
          <p:nvPr/>
        </p:nvSpPr>
        <p:spPr>
          <a:xfrm>
            <a:off x="404701" y="5655648"/>
            <a:ext cx="6322834" cy="584775"/>
          </a:xfrm>
          <a:prstGeom prst="rect">
            <a:avLst/>
          </a:prstGeom>
        </p:spPr>
        <p:txBody>
          <a:bodyPr wrap="square">
            <a:spAutoFit/>
          </a:bodyPr>
          <a:lstStyle/>
          <a:p>
            <a:r>
              <a:rPr lang="es-MX" sz="1600" dirty="0">
                <a:latin typeface="Calibri" panose="020F0502020204030204" pitchFamily="34" charset="0"/>
              </a:rPr>
              <a:t>Dr. Boris Fridman Mintz, 2012. “las etnicidades del sordo: los señantes y los hablantes” Escuela Nacional de Antropología e Historia-INAH. México </a:t>
            </a:r>
            <a:endParaRPr lang="es-MX" sz="4400" dirty="0"/>
          </a:p>
        </p:txBody>
      </p:sp>
    </p:spTree>
    <p:extLst>
      <p:ext uri="{BB962C8B-B14F-4D97-AF65-F5344CB8AC3E}">
        <p14:creationId xmlns:p14="http://schemas.microsoft.com/office/powerpoint/2010/main" val="421824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3"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4"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6" name="Rectangle 25">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30" name="Freeform: Shape 29">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2" name="Título 1">
            <a:extLst>
              <a:ext uri="{FF2B5EF4-FFF2-40B4-BE49-F238E27FC236}">
                <a16:creationId xmlns:a16="http://schemas.microsoft.com/office/drawing/2014/main" id="{D2C25A74-5ACA-BF43-9066-FA6FB0D49D24}"/>
              </a:ext>
            </a:extLst>
          </p:cNvPr>
          <p:cNvSpPr>
            <a:spLocks noGrp="1"/>
          </p:cNvSpPr>
          <p:nvPr>
            <p:ph type="title"/>
          </p:nvPr>
        </p:nvSpPr>
        <p:spPr>
          <a:xfrm>
            <a:off x="1105289" y="1379139"/>
            <a:ext cx="9969910" cy="3540448"/>
          </a:xfrm>
        </p:spPr>
        <p:txBody>
          <a:bodyPr vert="horz" lIns="91440" tIns="45720" rIns="91440" bIns="45720" rtlCol="0" anchor="b">
            <a:normAutofit fontScale="90000"/>
          </a:bodyPr>
          <a:lstStyle/>
          <a:p>
            <a:pPr algn="just">
              <a:lnSpc>
                <a:spcPct val="150000"/>
              </a:lnSpc>
            </a:pPr>
            <a:r>
              <a:rPr lang="es-ES_tradnl" sz="4000" b="1" i="1" dirty="0"/>
              <a:t>“Sordo </a:t>
            </a:r>
            <a:r>
              <a:rPr lang="es-ES_tradnl" sz="4000" b="1" i="1" dirty="0" err="1"/>
              <a:t>señante</a:t>
            </a:r>
            <a:r>
              <a:rPr lang="es-ES_tradnl" sz="4000" b="1" i="1" dirty="0"/>
              <a:t>” </a:t>
            </a:r>
            <a:r>
              <a:rPr lang="es-ES_tradnl" sz="4000" dirty="0"/>
              <a:t>es toda aquella persona cuya forma prioritaria de comunicación e identidad social se define en torno de la cultura de una comunidad de sordos y su lengua de señas</a:t>
            </a:r>
            <a:r>
              <a:rPr lang="en-US" sz="4000" dirty="0"/>
              <a:t>. </a:t>
            </a:r>
            <a:br>
              <a:rPr lang="en-US" sz="3400" cap="all" dirty="0"/>
            </a:br>
            <a:endParaRPr lang="en-US" sz="3400" cap="all" dirty="0"/>
          </a:p>
        </p:txBody>
      </p:sp>
      <p:sp>
        <p:nvSpPr>
          <p:cNvPr id="32" name="Rectangle 31">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19" name="Rectángulo 18">
            <a:extLst>
              <a:ext uri="{FF2B5EF4-FFF2-40B4-BE49-F238E27FC236}">
                <a16:creationId xmlns:a16="http://schemas.microsoft.com/office/drawing/2014/main" id="{43C51479-6C56-624B-B7F5-B3967DA28483}"/>
              </a:ext>
            </a:extLst>
          </p:cNvPr>
          <p:cNvSpPr/>
          <p:nvPr/>
        </p:nvSpPr>
        <p:spPr>
          <a:xfrm>
            <a:off x="404701" y="5655648"/>
            <a:ext cx="6322834" cy="584775"/>
          </a:xfrm>
          <a:prstGeom prst="rect">
            <a:avLst/>
          </a:prstGeom>
        </p:spPr>
        <p:txBody>
          <a:bodyPr wrap="square">
            <a:spAutoFit/>
          </a:bodyPr>
          <a:lstStyle/>
          <a:p>
            <a:r>
              <a:rPr lang="es-MX" sz="1600" dirty="0">
                <a:latin typeface="Calibri" panose="020F0502020204030204" pitchFamily="34" charset="0"/>
              </a:rPr>
              <a:t>Dr. Boris Fridman Mintz, 2012. “las etnicidades del sordo: los señantes y los hablantes” Escuela Nacional de Antropología e Historia-INAH. México </a:t>
            </a:r>
            <a:endParaRPr lang="es-MX" sz="4400" dirty="0"/>
          </a:p>
        </p:txBody>
      </p:sp>
    </p:spTree>
    <p:extLst>
      <p:ext uri="{BB962C8B-B14F-4D97-AF65-F5344CB8AC3E}">
        <p14:creationId xmlns:p14="http://schemas.microsoft.com/office/powerpoint/2010/main" val="33444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9"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0"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2" name="Rectangle 31">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C1DC1EE-D56D-CA4B-A81B-5103F2E1BDFF}"/>
              </a:ext>
            </a:extLst>
          </p:cNvPr>
          <p:cNvSpPr>
            <a:spLocks noGrp="1"/>
          </p:cNvSpPr>
          <p:nvPr>
            <p:ph type="title"/>
          </p:nvPr>
        </p:nvSpPr>
        <p:spPr>
          <a:xfrm>
            <a:off x="6711885" y="2171701"/>
            <a:ext cx="4798243" cy="228600"/>
          </a:xfrm>
        </p:spPr>
        <p:txBody>
          <a:bodyPr vert="horz" lIns="91440" tIns="45720" rIns="91440" bIns="45720" rtlCol="0" anchor="b">
            <a:normAutofit fontScale="90000"/>
          </a:bodyPr>
          <a:lstStyle/>
          <a:p>
            <a:pPr algn="ctr"/>
            <a:r>
              <a:rPr lang="en-US" sz="7200" cap="all" dirty="0"/>
              <a:t>Gracias</a:t>
            </a:r>
            <a:br>
              <a:rPr lang="en-US" sz="7200" cap="all" dirty="0"/>
            </a:br>
            <a:endParaRPr lang="en-US" sz="7200" cap="all" dirty="0"/>
          </a:p>
        </p:txBody>
      </p:sp>
      <p:sp>
        <p:nvSpPr>
          <p:cNvPr id="34"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6"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Imagen 4" descr="Imagen que contiene cuarto, reloj, plato&#10;&#10;Descripción generada automáticamente">
            <a:extLst>
              <a:ext uri="{FF2B5EF4-FFF2-40B4-BE49-F238E27FC236}">
                <a16:creationId xmlns:a16="http://schemas.microsoft.com/office/drawing/2014/main" id="{AA47CC4C-7358-5749-BA2D-FA41422D1796}"/>
              </a:ext>
            </a:extLst>
          </p:cNvPr>
          <p:cNvPicPr>
            <a:picLocks noChangeAspect="1"/>
          </p:cNvPicPr>
          <p:nvPr/>
        </p:nvPicPr>
        <p:blipFill>
          <a:blip r:embed="rId2"/>
          <a:stretch>
            <a:fillRect/>
          </a:stretch>
        </p:blipFill>
        <p:spPr>
          <a:xfrm>
            <a:off x="1371403" y="1348868"/>
            <a:ext cx="4207669" cy="4360279"/>
          </a:xfrm>
          <a:prstGeom prst="rect">
            <a:avLst/>
          </a:prstGeom>
        </p:spPr>
      </p:pic>
      <p:sp>
        <p:nvSpPr>
          <p:cNvPr id="24" name="Título 1">
            <a:extLst>
              <a:ext uri="{FF2B5EF4-FFF2-40B4-BE49-F238E27FC236}">
                <a16:creationId xmlns:a16="http://schemas.microsoft.com/office/drawing/2014/main" id="{2E752219-CD67-F943-A7F8-ABB2C5419C28}"/>
              </a:ext>
            </a:extLst>
          </p:cNvPr>
          <p:cNvSpPr txBox="1">
            <a:spLocks/>
          </p:cNvSpPr>
          <p:nvPr/>
        </p:nvSpPr>
        <p:spPr>
          <a:xfrm>
            <a:off x="6864285" y="3135086"/>
            <a:ext cx="4798243" cy="883557"/>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7200" dirty="0" err="1"/>
              <a:t>ait.lsmexico@gmail.com</a:t>
            </a:r>
            <a:br>
              <a:rPr lang="en-US" sz="7200" cap="all" dirty="0"/>
            </a:br>
            <a:endParaRPr lang="en-US" sz="7200" cap="all" dirty="0"/>
          </a:p>
        </p:txBody>
      </p:sp>
    </p:spTree>
    <p:extLst>
      <p:ext uri="{BB962C8B-B14F-4D97-AF65-F5344CB8AC3E}">
        <p14:creationId xmlns:p14="http://schemas.microsoft.com/office/powerpoint/2010/main" val="459187528"/>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146</TotalTime>
  <Words>569</Words>
  <Application>Microsoft Macintosh PowerPoint</Application>
  <PresentationFormat>Panorámica</PresentationFormat>
  <Paragraphs>18</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Calibri</vt:lpstr>
      <vt:lpstr>Franklin Gothic Book</vt:lpstr>
      <vt:lpstr>Recorte</vt:lpstr>
      <vt:lpstr>Inducción a la Comunidad de Sordos y su Lengua </vt:lpstr>
      <vt:lpstr>¿Que sabemos de los SORDOS? </vt:lpstr>
      <vt:lpstr>“Lengua” designa un específico sistema de signos que es utilizado por una comunidad concreta para resolver sus situaciones comunicativas. “Lenguaje”, por su parte, designa una capacidad única de la especie humana para comunicarse a través de sistemas de signos. Según ello, “lenguaje” refiere a una habilidad que heredamos genéticamente y que nos permite constituir sistemas lingüísticos y usarlos en la estructuración de nuestra psique y de nuestra cultura. Tales sistemas, que no los aporta la naturaleza, sino la evolución de las culturas humanas, son las “lenguas”  (Saussure 1980:51- 2; Dubois 1979:375-83). Dr. Alejandro Oviedo, 2006 “¿”Lengua de señas”, “lenguaje de signos”, “lenguaje gestual”, “lengua manual”? Argumentos para una Denominación”. Universidad de Colonia, Alemania)   </vt:lpstr>
      <vt:lpstr>“Artículo 14. La lengua de señas mexicana, es reconocida oficialmente como una lengua nacional y forma parte del patrimonio lingüístico con que cuenta la nación mexicana. Serán reconocidos el sistema braille, los modos, medios y formatos de comunicación accesibles que elijan las personas con discapacidad. </vt:lpstr>
      <vt:lpstr>Artículo 12. III “impulsar toda forma de comunicación escrita que facilite al sordo hablante, al sordo señante o semilingüe, el desarrollo y uso de la lengua en forma escrita;   </vt:lpstr>
      <vt:lpstr>“Sordo semilingüe” es toda aquella persona que no ha desarrollado a plenitud ninguna lengua, debido a que quedó sorda antes de consolidar una primera lengua oral y a que tampoco ha tenido acceso a una lengua de señas.”  </vt:lpstr>
      <vt:lpstr>“Sordo hablante” es toda aquella persona que asume una lengua oral como su primera lengua, sin importar cómo o cuándo quedó sorda. Aunque debido a su nula o limitada audición no puede sostener un diálogo natural en dicha lengua, puede seguir hablándola, y se esmera por hacerlo para mantener su vida e identidad sociocultural dentro de lo que considera su comunidad originaria.”  </vt:lpstr>
      <vt:lpstr>“Sordo señante” es toda aquella persona cuya forma prioritaria de comunicación e identidad social se define en torno de la cultura de una comunidad de sordos y su lengua de señas.  </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Inducción a la Comunidad de Sordos y su Lengua </dc:title>
  <dc:creator>ILS. Daniel Maya Ortega. IC. Ceneval  A148004</dc:creator>
  <cp:lastModifiedBy>ILS. Daniel Maya Ortega. IC. Ceneval  A148004</cp:lastModifiedBy>
  <cp:revision>3</cp:revision>
  <dcterms:created xsi:type="dcterms:W3CDTF">2020-08-18T04:19:25Z</dcterms:created>
  <dcterms:modified xsi:type="dcterms:W3CDTF">2020-10-22T00:05:20Z</dcterms:modified>
</cp:coreProperties>
</file>