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62" r:id="rId19"/>
  </p:sldIdLst>
  <p:sldSz cx="9144000" cy="6858000" type="letter"/>
  <p:notesSz cx="7077075" cy="90201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00"/>
    <a:srgbClr val="5C8E26"/>
    <a:srgbClr val="99FF33"/>
    <a:srgbClr val="2880B6"/>
    <a:srgbClr val="33CC33"/>
    <a:srgbClr val="CCFF66"/>
    <a:srgbClr val="FFCC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2" autoAdjust="0"/>
    <p:restoredTop sz="94663"/>
  </p:normalViewPr>
  <p:slideViewPr>
    <p:cSldViewPr>
      <p:cViewPr varScale="1">
        <p:scale>
          <a:sx n="117" d="100"/>
          <a:sy n="117" d="100"/>
        </p:scale>
        <p:origin x="5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6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613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ABF0858C-8C24-46A6-A189-A4B04B859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A617742B-D2F0-490A-8FDF-60E9AF4700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6766E7A-AD66-4562-A8C2-5492ED31E470}" type="datetimeFigureOut">
              <a:rPr lang="es-MX"/>
              <a:pPr>
                <a:defRPr/>
              </a:pPr>
              <a:t>28/10/20</a:t>
            </a:fld>
            <a:endParaRPr lang="es-MX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01DB053F-363E-41F1-B457-EBD205E1FC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84288" y="677863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B351476-C639-413F-9D53-A66EC6F2E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8025" y="4284663"/>
            <a:ext cx="5661025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5F295F7-4AFE-4EBD-8C72-BFB3DF28CC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67738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3CBC5336-42C4-4396-87A0-69B402D903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08438" y="8567738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90AEEC-8588-4BD1-B239-5D43884D0FD4}" type="slidenum">
              <a:rPr lang="es-MX" altLang="es-ES"/>
              <a:pPr/>
              <a:t>‹Nº›</a:t>
            </a:fld>
            <a:endParaRPr lang="es-MX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>
            <a:extLst>
              <a:ext uri="{FF2B5EF4-FFF2-40B4-BE49-F238E27FC236}">
                <a16:creationId xmlns:a16="http://schemas.microsoft.com/office/drawing/2014/main" id="{E0D5619C-5D07-4818-84A5-098B42E15061}"/>
              </a:ext>
            </a:extLst>
          </p:cNvPr>
          <p:cNvSpPr/>
          <p:nvPr/>
        </p:nvSpPr>
        <p:spPr>
          <a:xfrm>
            <a:off x="0" y="5286375"/>
            <a:ext cx="9144000" cy="1571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5" name="9 Rectángulo">
            <a:extLst>
              <a:ext uri="{FF2B5EF4-FFF2-40B4-BE49-F238E27FC236}">
                <a16:creationId xmlns:a16="http://schemas.microsoft.com/office/drawing/2014/main" id="{0AB444C1-D17C-4D64-9572-A498C4F99B87}"/>
              </a:ext>
            </a:extLst>
          </p:cNvPr>
          <p:cNvSpPr/>
          <p:nvPr userDrawn="1"/>
        </p:nvSpPr>
        <p:spPr>
          <a:xfrm>
            <a:off x="0" y="0"/>
            <a:ext cx="7715250" cy="1454150"/>
          </a:xfrm>
          <a:prstGeom prst="rect">
            <a:avLst/>
          </a:prstGeom>
          <a:solidFill>
            <a:srgbClr val="F4B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7" name="8 Rectángulo">
            <a:extLst>
              <a:ext uri="{FF2B5EF4-FFF2-40B4-BE49-F238E27FC236}">
                <a16:creationId xmlns:a16="http://schemas.microsoft.com/office/drawing/2014/main" id="{F5C9587C-3E8D-4532-B9AA-D621813B7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657975"/>
            <a:ext cx="8832850" cy="57150"/>
          </a:xfrm>
          <a:prstGeom prst="rect">
            <a:avLst/>
          </a:prstGeom>
          <a:solidFill>
            <a:srgbClr val="F4B93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85918" y="3030545"/>
            <a:ext cx="5429288" cy="1470025"/>
          </a:xfrm>
        </p:spPr>
        <p:txBody>
          <a:bodyPr>
            <a:noAutofit/>
          </a:bodyPr>
          <a:lstStyle>
            <a:lvl1pPr>
              <a:defRPr sz="3600">
                <a:latin typeface="EurekaSans-BoldCaps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00232" y="5600712"/>
            <a:ext cx="5000660" cy="90012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EurekaSans-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7561347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>
            <a:extLst>
              <a:ext uri="{FF2B5EF4-FFF2-40B4-BE49-F238E27FC236}">
                <a16:creationId xmlns:a16="http://schemas.microsoft.com/office/drawing/2014/main" id="{A390F55A-27AD-4D38-8543-1050A1CBE224}"/>
              </a:ext>
            </a:extLst>
          </p:cNvPr>
          <p:cNvSpPr/>
          <p:nvPr userDrawn="1"/>
        </p:nvSpPr>
        <p:spPr>
          <a:xfrm>
            <a:off x="0" y="5286375"/>
            <a:ext cx="9144000" cy="1571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cxnSp>
        <p:nvCxnSpPr>
          <p:cNvPr id="5" name="9 Conector recto">
            <a:extLst>
              <a:ext uri="{FF2B5EF4-FFF2-40B4-BE49-F238E27FC236}">
                <a16:creationId xmlns:a16="http://schemas.microsoft.com/office/drawing/2014/main" id="{F97DE778-55E3-4223-A63F-639D9681F6E8}"/>
              </a:ext>
            </a:extLst>
          </p:cNvPr>
          <p:cNvCxnSpPr/>
          <p:nvPr userDrawn="1"/>
        </p:nvCxnSpPr>
        <p:spPr>
          <a:xfrm>
            <a:off x="4000500" y="6286500"/>
            <a:ext cx="3857625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68" y="4987936"/>
            <a:ext cx="5286412" cy="1428760"/>
          </a:xfrm>
        </p:spPr>
        <p:txBody>
          <a:bodyPr anchor="t">
            <a:noAutofit/>
          </a:bodyPr>
          <a:lstStyle>
            <a:lvl1pPr algn="l">
              <a:defRPr sz="3200" b="0" cap="all">
                <a:solidFill>
                  <a:schemeClr val="tx1">
                    <a:lumMod val="50000"/>
                    <a:lumOff val="50000"/>
                  </a:schemeClr>
                </a:solidFill>
                <a:latin typeface="EurekaSans-Bold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868" y="3376724"/>
            <a:ext cx="5286412" cy="1573634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  <a:latin typeface="EurekaSans-BoldCaps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050980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ítulo e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>
            <a:extLst>
              <a:ext uri="{FF2B5EF4-FFF2-40B4-BE49-F238E27FC236}">
                <a16:creationId xmlns:a16="http://schemas.microsoft.com/office/drawing/2014/main" id="{952A6A5A-2174-40BF-AB00-4AA138BE427B}"/>
              </a:ext>
            </a:extLst>
          </p:cNvPr>
          <p:cNvSpPr/>
          <p:nvPr/>
        </p:nvSpPr>
        <p:spPr>
          <a:xfrm>
            <a:off x="130175" y="428625"/>
            <a:ext cx="8858250" cy="6354763"/>
          </a:xfrm>
          <a:prstGeom prst="rect">
            <a:avLst/>
          </a:prstGeom>
          <a:solidFill>
            <a:srgbClr val="EB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" name="6 Rectángulo">
            <a:extLst>
              <a:ext uri="{FF2B5EF4-FFF2-40B4-BE49-F238E27FC236}">
                <a16:creationId xmlns:a16="http://schemas.microsoft.com/office/drawing/2014/main" id="{03F307BA-DCCB-4D7F-8F50-FA72C9FA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657975"/>
            <a:ext cx="8832850" cy="57150"/>
          </a:xfrm>
          <a:prstGeom prst="rect">
            <a:avLst/>
          </a:prstGeom>
          <a:solidFill>
            <a:srgbClr val="F4B934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71414"/>
            <a:ext cx="8801104" cy="357190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EurekaSans-BoldCaps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963070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35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BA55F8-0292-41C4-B2FE-024209D51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F637BC-A260-4AF0-A9E0-AEF7C9BF5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9CD72A6-95F1-4237-B150-C80D7D2B8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0B115B-D976-40E4-BBE4-D7E2577C0C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1162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>
            <a:extLst>
              <a:ext uri="{FF2B5EF4-FFF2-40B4-BE49-F238E27FC236}">
                <a16:creationId xmlns:a16="http://schemas.microsoft.com/office/drawing/2014/main" id="{A03AA723-E44E-435E-B795-6E05682315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MX" altLang="es-ES"/>
          </a:p>
        </p:txBody>
      </p:sp>
      <p:sp>
        <p:nvSpPr>
          <p:cNvPr id="2051" name="2 Marcador de texto">
            <a:extLst>
              <a:ext uri="{FF2B5EF4-FFF2-40B4-BE49-F238E27FC236}">
                <a16:creationId xmlns:a16="http://schemas.microsoft.com/office/drawing/2014/main" id="{696836EA-26FE-4867-81D9-DC165407DE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MX" alt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6069A56-C922-4200-96E3-9A9D06B6D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latin typeface="EurekaSans-Bold" pitchFamily="50" charset="0"/>
              </a:defRPr>
            </a:lvl1pPr>
          </a:lstStyle>
          <a:p>
            <a:fld id="{EB9C3C2F-64DC-4F51-8543-6C467680A325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3FCA6398-1AF0-477C-8618-D58AD7382106}"/>
              </a:ext>
            </a:extLst>
          </p:cNvPr>
          <p:cNvSpPr/>
          <p:nvPr userDrawn="1"/>
        </p:nvSpPr>
        <p:spPr bwMode="auto">
          <a:xfrm>
            <a:off x="1036638" y="6334125"/>
            <a:ext cx="8107362" cy="523875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0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uscon.rae.es/draeI/SrvltObtenerHtml?origen=RAE&amp;LEMA=amistoso&amp;SUPIND=0&amp;CAREXT=10000&amp;NEDIC=Si#0_1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LSE.mp4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LSM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mx/imgres?imgurl=http://images.travelpod.com/users/shef11308/3.1205099760.sala-de-urgencias.jpg&amp;imgrefurl=http://www.travelpod.com/travel-photo/shef11308/3/1205099760/sala-de-urgencias.jpg/tpod.html&amp;usg=__tZEnOI7N7Cd0wgFejbFj7I8aR48=&amp;h=412&amp;w=550&amp;sz=41&amp;hl=es&amp;start=21&amp;um=1&amp;itbs=1&amp;tbnid=BS8w4-ioI_7_mM:&amp;tbnh=100&amp;tbnw=133&amp;prev=/images%3Fq%3Dsala%2Bd%2Beurgencias%26start%3D20%26um%3D1%26hl%3Des%26sa%3DN%26rlz%3D1T4RNTN_esMX369MX369%26ndsp%3D20%26tbs%3Disch:1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banner_cons_him.jpg">
            <a:extLst>
              <a:ext uri="{FF2B5EF4-FFF2-40B4-BE49-F238E27FC236}">
                <a16:creationId xmlns:a16="http://schemas.microsoft.com/office/drawing/2014/main" id="{04ED4B46-06C8-4F3F-BDA3-2CE9A250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642938"/>
            <a:ext cx="542925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2 Rectángulo">
            <a:extLst>
              <a:ext uri="{FF2B5EF4-FFF2-40B4-BE49-F238E27FC236}">
                <a16:creationId xmlns:a16="http://schemas.microsoft.com/office/drawing/2014/main" id="{74AEB231-BC61-42BC-954F-51CB3583B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3357563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ES" b="1"/>
              <a:t>Náhuatl central de Veracruz</a:t>
            </a:r>
          </a:p>
          <a:p>
            <a:pPr algn="ctr" eaLnBrk="1" hangingPunct="1"/>
            <a:r>
              <a:rPr lang="es-MX" altLang="es-ES" b="1"/>
              <a:t>Cucapá</a:t>
            </a:r>
          </a:p>
          <a:p>
            <a:pPr algn="ctr" eaLnBrk="1" hangingPunct="1"/>
            <a:r>
              <a:rPr lang="es-MX" altLang="es-ES" b="1"/>
              <a:t>Seri</a:t>
            </a:r>
          </a:p>
          <a:p>
            <a:pPr algn="ctr" eaLnBrk="1" hangingPunct="1"/>
            <a:r>
              <a:rPr lang="es-MX" altLang="es-ES" b="1"/>
              <a:t>Chinanteco </a:t>
            </a:r>
          </a:p>
          <a:p>
            <a:pPr algn="ctr" eaLnBrk="1" hangingPunct="1"/>
            <a:r>
              <a:rPr lang="es-MX" altLang="es-ES" b="1"/>
              <a:t>Mazateco </a:t>
            </a:r>
          </a:p>
          <a:p>
            <a:pPr algn="ctr" eaLnBrk="1" hangingPunct="1"/>
            <a:r>
              <a:rPr lang="es-MX" altLang="es-ES" b="1"/>
              <a:t>Totonaco</a:t>
            </a:r>
          </a:p>
          <a:p>
            <a:pPr algn="ctr" eaLnBrk="1" hangingPunct="1"/>
            <a:r>
              <a:rPr lang="es-MX" altLang="es-ES" b="1"/>
              <a:t>Purépecha</a:t>
            </a:r>
          </a:p>
          <a:p>
            <a:pPr algn="ctr" eaLnBrk="1" hangingPunct="1"/>
            <a:r>
              <a:rPr lang="es-MX" altLang="es-ES" b="1"/>
              <a:t>Mixe alto…</a:t>
            </a:r>
          </a:p>
          <a:p>
            <a:pPr eaLnBrk="1" hangingPunct="1"/>
            <a:endParaRPr lang="es-MX" alt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BD42966-FC56-4331-9B00-61DD135B6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4089400" cy="673100"/>
          </a:xfrm>
        </p:spPr>
        <p:txBody>
          <a:bodyPr anchor="t"/>
          <a:lstStyle/>
          <a:p>
            <a:pPr algn="r" eaLnBrk="1" hangingPunct="1">
              <a:defRPr/>
            </a:pPr>
            <a:r>
              <a:rPr lang="es-MX" sz="2400" i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Arial" pitchFamily="34" charset="0"/>
              </a:rPr>
              <a:t>Metafrasis</a:t>
            </a:r>
            <a:r>
              <a:rPr lang="es-MX" sz="3600" i="1" dirty="0"/>
              <a:t> </a:t>
            </a:r>
            <a:r>
              <a:rPr lang="es-MX" sz="18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Arial" pitchFamily="34" charset="0"/>
              </a:rPr>
              <a:t>(ejemplos)</a:t>
            </a:r>
            <a:endParaRPr lang="es-ES" sz="2400" i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C86BCD3-090E-456F-B9FA-CA2E2E8D1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214438"/>
            <a:ext cx="3551238" cy="7270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MX" sz="24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El coche es rojo</a:t>
            </a:r>
            <a:endParaRPr lang="es-ES" sz="2400" i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EBEA24E4-8929-4046-82C9-B7A2CE75D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1201738"/>
            <a:ext cx="34782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MX" sz="2400" i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The</a:t>
            </a:r>
            <a:r>
              <a:rPr lang="es-MX" sz="24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car </a:t>
            </a:r>
            <a:r>
              <a:rPr lang="es-MX" sz="2400" i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is</a:t>
            </a:r>
            <a:r>
              <a:rPr lang="es-MX" sz="24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red</a:t>
            </a:r>
            <a:endParaRPr lang="es-ES" sz="2400" i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23557" name="Picture 13" descr="DSC00874">
            <a:extLst>
              <a:ext uri="{FF2B5EF4-FFF2-40B4-BE49-F238E27FC236}">
                <a16:creationId xmlns:a16="http://schemas.microsoft.com/office/drawing/2014/main" id="{7D0FC82C-C5ED-40C7-BF23-7F2381A9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286000"/>
            <a:ext cx="413543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>
            <a:extLst>
              <a:ext uri="{FF2B5EF4-FFF2-40B4-BE49-F238E27FC236}">
                <a16:creationId xmlns:a16="http://schemas.microsoft.com/office/drawing/2014/main" id="{C725A542-1FE7-47EA-A130-2EAE8162B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4313"/>
            <a:ext cx="38385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MX" sz="32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El es mi amigo</a:t>
            </a:r>
            <a:endParaRPr lang="es-ES" sz="3200" i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CF0C5551-B58C-4064-B163-8906F903B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1143000"/>
            <a:ext cx="3694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MX" sz="32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he </a:t>
            </a:r>
            <a:r>
              <a:rPr lang="es-MX" sz="3200" i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is</a:t>
            </a:r>
            <a:r>
              <a:rPr lang="es-MX" sz="32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my </a:t>
            </a:r>
            <a:r>
              <a:rPr lang="es-MX" sz="3200" i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friend</a:t>
            </a:r>
            <a:endParaRPr lang="es-ES" sz="3200" i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24580" name="Picture 14" descr="DSC00735">
            <a:extLst>
              <a:ext uri="{FF2B5EF4-FFF2-40B4-BE49-F238E27FC236}">
                <a16:creationId xmlns:a16="http://schemas.microsoft.com/office/drawing/2014/main" id="{EDE48487-23D4-463F-BCDA-225BBC00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214563"/>
            <a:ext cx="3143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754EE1BA-7661-411A-AA52-9B1B29B9D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214438"/>
            <a:ext cx="4702175" cy="8001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amigo es muy naco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8" name="Picture 4" descr="naco 2">
            <a:extLst>
              <a:ext uri="{FF2B5EF4-FFF2-40B4-BE49-F238E27FC236}">
                <a16:creationId xmlns:a16="http://schemas.microsoft.com/office/drawing/2014/main" id="{3833EA18-3E49-4AFB-932A-119977B7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86000"/>
            <a:ext cx="3743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naco 3">
            <a:extLst>
              <a:ext uri="{FF2B5EF4-FFF2-40B4-BE49-F238E27FC236}">
                <a16:creationId xmlns:a16="http://schemas.microsoft.com/office/drawing/2014/main" id="{FA8C1401-68B3-45E8-A43E-D59F3D72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286000"/>
            <a:ext cx="36750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5384A886-567D-4635-BC2F-997405E4C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285750"/>
            <a:ext cx="4702175" cy="8001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amigo</a:t>
            </a:r>
            <a:r>
              <a:rPr lang="es-MX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“nerd”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2" name="Picture 8" descr="http://elososinmadrono.files.wordpress.com/2009/05/nerds3.jpg">
            <a:extLst>
              <a:ext uri="{FF2B5EF4-FFF2-40B4-BE49-F238E27FC236}">
                <a16:creationId xmlns:a16="http://schemas.microsoft.com/office/drawing/2014/main" id="{A247D662-97F7-43ED-8C87-54439FF2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71625"/>
            <a:ext cx="26431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http://4.bp.blogspot.com/_U9163bNqEYo/SRDCfgwbetI/AAAAAAAAAA0/peWi6ZpD5Nc/s320/nerds2.JPG">
            <a:extLst>
              <a:ext uri="{FF2B5EF4-FFF2-40B4-BE49-F238E27FC236}">
                <a16:creationId xmlns:a16="http://schemas.microsoft.com/office/drawing/2014/main" id="{5ED47496-C668-4346-BC6F-895DAA453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28813"/>
            <a:ext cx="342900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299B2BA-1825-4406-9CCA-FF3656949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1438" y="3119438"/>
            <a:ext cx="4752976" cy="3024187"/>
          </a:xfrm>
        </p:spPr>
        <p:txBody>
          <a:bodyPr anchor="t"/>
          <a:lstStyle/>
          <a:p>
            <a:pPr eaLnBrk="1" hangingPunct="1"/>
            <a:r>
              <a:rPr lang="es-ES" altLang="es-ES" sz="2000" i="1"/>
              <a:t>Es el acoso que se realiza a través de actos de agresión físicos, psicológicos y sociales por parte, generalmente, de un grupo de escolares o docentes hacia estudiantes o compañeros Estos actos abarcan desde ser ignorados, rechazados, </a:t>
            </a:r>
            <a:br>
              <a:rPr lang="es-ES" altLang="es-ES" sz="2000" i="1"/>
            </a:br>
            <a:r>
              <a:rPr lang="es-ES" altLang="es-ES" sz="2000" i="1"/>
              <a:t>recibir insultos, injurias, agresiones físicas etc.,hasta el asesinato o la provocación del suicidio</a:t>
            </a:r>
            <a:endParaRPr lang="es-ES" altLang="es-ES" sz="3600" i="1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5A2C645-F142-4D21-B28D-31115C98B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642938"/>
            <a:ext cx="2830513" cy="655637"/>
          </a:xfrm>
        </p:spPr>
        <p:txBody>
          <a:bodyPr/>
          <a:lstStyle/>
          <a:p>
            <a:pPr eaLnBrk="1" hangingPunct="1"/>
            <a:r>
              <a:rPr lang="es-ES" altLang="es-ES" i="1"/>
              <a:t>Bullying</a:t>
            </a:r>
          </a:p>
        </p:txBody>
      </p:sp>
      <p:pic>
        <p:nvPicPr>
          <p:cNvPr id="49156" name="Picture 4" descr="bullyng">
            <a:extLst>
              <a:ext uri="{FF2B5EF4-FFF2-40B4-BE49-F238E27FC236}">
                <a16:creationId xmlns:a16="http://schemas.microsoft.com/office/drawing/2014/main" id="{0DC3096C-6263-4493-8DAE-6C9180F2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237648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bullyng 2">
            <a:extLst>
              <a:ext uri="{FF2B5EF4-FFF2-40B4-BE49-F238E27FC236}">
                <a16:creationId xmlns:a16="http://schemas.microsoft.com/office/drawing/2014/main" id="{920B3C11-EEDB-419F-A13D-10B6A952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65400"/>
            <a:ext cx="33686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niños jugando">
            <a:extLst>
              <a:ext uri="{FF2B5EF4-FFF2-40B4-BE49-F238E27FC236}">
                <a16:creationId xmlns:a16="http://schemas.microsoft.com/office/drawing/2014/main" id="{908FEE0B-4336-4C31-A34F-4F77878AA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471988"/>
            <a:ext cx="3567113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A8740B6-D681-43AF-82D3-8E223929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625"/>
            <a:ext cx="3670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Parafrástica</a:t>
            </a:r>
            <a:endParaRPr lang="es-E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8708DDC-F5E9-49DA-8F2A-73C55EF14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1893887" cy="5842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para</a:t>
            </a:r>
            <a:endParaRPr lang="es-E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130B7362-EC81-4D12-9033-5F26C9942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068638"/>
            <a:ext cx="2087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a lado de…</a:t>
            </a:r>
            <a:endParaRPr lang="es-E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CE06550A-AB6A-4985-BEF9-32DBDA4BB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24923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3E642362-4E78-412A-A5E7-019C8979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916113"/>
            <a:ext cx="2181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s-MX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phrazen</a:t>
            </a:r>
            <a:endParaRPr lang="es-E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141745E5-0829-4F93-BB00-BC7C7FF79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068638"/>
            <a:ext cx="3887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Hablar o contar de…</a:t>
            </a:r>
            <a:endParaRPr lang="es-E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D3A0D6E1-E81F-4442-ABC7-9444D7123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24923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CB1D2CBC-1316-4A0A-931C-CC73DF886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221163"/>
            <a:ext cx="1987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ES" sz="2400" i="1">
                <a:latin typeface="Bookman Old Style" panose="02050604050505020204" pitchFamily="18" charset="0"/>
              </a:rPr>
              <a:t>Parafrastica</a:t>
            </a:r>
          </a:p>
          <a:p>
            <a:pPr eaLnBrk="1" hangingPunct="1"/>
            <a:r>
              <a:rPr lang="es-MX" altLang="es-ES" sz="2400" i="1">
                <a:latin typeface="Bookman Old Style" panose="02050604050505020204" pitchFamily="18" charset="0"/>
              </a:rPr>
              <a:t>(paráfrasis)</a:t>
            </a:r>
            <a:endParaRPr lang="es-ES" altLang="es-ES" sz="2400" i="1">
              <a:latin typeface="Bookman Old Style" panose="02050604050505020204" pitchFamily="18" charset="0"/>
            </a:endParaRP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18D99193-D053-4AAF-98C6-DFE0E329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5429250"/>
            <a:ext cx="547211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s-MX" altLang="es-ES" sz="2400">
                <a:latin typeface="Bookman Old Style" panose="02050604050505020204" pitchFamily="18" charset="0"/>
              </a:rPr>
              <a:t>Hablar o contar de, a lado de…</a:t>
            </a:r>
          </a:p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s-MX" altLang="es-ES" sz="2400">
                <a:latin typeface="Bookman Old Style" panose="02050604050505020204" pitchFamily="18" charset="0"/>
              </a:rPr>
              <a:t>(decir con otras palabras)</a:t>
            </a:r>
            <a:endParaRPr lang="es-ES" altLang="es-ES" sz="2400">
              <a:latin typeface="Bookman Old Style" panose="02050604050505020204" pitchFamily="18" charset="0"/>
            </a:endParaRPr>
          </a:p>
        </p:txBody>
      </p:sp>
      <p:sp>
        <p:nvSpPr>
          <p:cNvPr id="38928" name="Freeform 16">
            <a:extLst>
              <a:ext uri="{FF2B5EF4-FFF2-40B4-BE49-F238E27FC236}">
                <a16:creationId xmlns:a16="http://schemas.microsoft.com/office/drawing/2014/main" id="{A6B56ECD-E510-4269-93B3-F60304F68D39}"/>
              </a:ext>
            </a:extLst>
          </p:cNvPr>
          <p:cNvSpPr>
            <a:spLocks/>
          </p:cNvSpPr>
          <p:nvPr/>
        </p:nvSpPr>
        <p:spPr bwMode="auto">
          <a:xfrm>
            <a:off x="1858963" y="4579938"/>
            <a:ext cx="1344612" cy="936625"/>
          </a:xfrm>
          <a:custGeom>
            <a:avLst/>
            <a:gdLst>
              <a:gd name="T0" fmla="*/ 2147483647 w 847"/>
              <a:gd name="T1" fmla="*/ 2147483647 h 590"/>
              <a:gd name="T2" fmla="*/ 2147483647 w 847"/>
              <a:gd name="T3" fmla="*/ 2147483647 h 590"/>
              <a:gd name="T4" fmla="*/ 2147483647 w 847"/>
              <a:gd name="T5" fmla="*/ 2147483647 h 590"/>
              <a:gd name="T6" fmla="*/ 0 60000 65536"/>
              <a:gd name="T7" fmla="*/ 0 60000 65536"/>
              <a:gd name="T8" fmla="*/ 0 60000 65536"/>
              <a:gd name="T9" fmla="*/ 0 w 847"/>
              <a:gd name="T10" fmla="*/ 0 h 590"/>
              <a:gd name="T11" fmla="*/ 847 w 847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7" h="590">
                <a:moveTo>
                  <a:pt x="847" y="46"/>
                </a:moveTo>
                <a:cubicBezTo>
                  <a:pt x="544" y="23"/>
                  <a:pt x="242" y="0"/>
                  <a:pt x="121" y="91"/>
                </a:cubicBezTo>
                <a:cubicBezTo>
                  <a:pt x="0" y="182"/>
                  <a:pt x="60" y="386"/>
                  <a:pt x="121" y="5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ES"/>
          </a:p>
        </p:txBody>
      </p:sp>
      <p:sp>
        <p:nvSpPr>
          <p:cNvPr id="38929" name="Freeform 17">
            <a:extLst>
              <a:ext uri="{FF2B5EF4-FFF2-40B4-BE49-F238E27FC236}">
                <a16:creationId xmlns:a16="http://schemas.microsoft.com/office/drawing/2014/main" id="{7A4E4A7C-F5B1-4AA0-8A8E-6DE7F3A30EF7}"/>
              </a:ext>
            </a:extLst>
          </p:cNvPr>
          <p:cNvSpPr>
            <a:spLocks/>
          </p:cNvSpPr>
          <p:nvPr/>
        </p:nvSpPr>
        <p:spPr bwMode="auto">
          <a:xfrm>
            <a:off x="5435600" y="4821238"/>
            <a:ext cx="2724150" cy="1560512"/>
          </a:xfrm>
          <a:custGeom>
            <a:avLst/>
            <a:gdLst>
              <a:gd name="T0" fmla="*/ 0 w 1716"/>
              <a:gd name="T1" fmla="*/ 2147483647 h 983"/>
              <a:gd name="T2" fmla="*/ 2147483647 w 1716"/>
              <a:gd name="T3" fmla="*/ 2147483647 h 983"/>
              <a:gd name="T4" fmla="*/ 2147483647 w 1716"/>
              <a:gd name="T5" fmla="*/ 2147483647 h 983"/>
              <a:gd name="T6" fmla="*/ 2147483647 w 1716"/>
              <a:gd name="T7" fmla="*/ 2147483647 h 983"/>
              <a:gd name="T8" fmla="*/ 0 60000 65536"/>
              <a:gd name="T9" fmla="*/ 0 60000 65536"/>
              <a:gd name="T10" fmla="*/ 0 60000 65536"/>
              <a:gd name="T11" fmla="*/ 0 60000 65536"/>
              <a:gd name="T12" fmla="*/ 0 w 1716"/>
              <a:gd name="T13" fmla="*/ 0 h 983"/>
              <a:gd name="T14" fmla="*/ 1716 w 1716"/>
              <a:gd name="T15" fmla="*/ 983 h 9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6" h="983">
                <a:moveTo>
                  <a:pt x="0" y="121"/>
                </a:moveTo>
                <a:cubicBezTo>
                  <a:pt x="639" y="60"/>
                  <a:pt x="1278" y="0"/>
                  <a:pt x="1497" y="121"/>
                </a:cubicBezTo>
                <a:cubicBezTo>
                  <a:pt x="1716" y="242"/>
                  <a:pt x="1452" y="711"/>
                  <a:pt x="1316" y="847"/>
                </a:cubicBezTo>
                <a:cubicBezTo>
                  <a:pt x="1180" y="983"/>
                  <a:pt x="930" y="960"/>
                  <a:pt x="681" y="9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alt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/>
      <p:bldP spid="38918" grpId="0"/>
      <p:bldP spid="38919" grpId="0"/>
      <p:bldP spid="38921" grpId="0"/>
      <p:bldP spid="38922" grpId="0"/>
      <p:bldP spid="38928" grpId="0" animBg="1"/>
      <p:bldP spid="389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90940F-B942-444B-8C29-7711D1E1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"/>
            <a:ext cx="4572000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Parafrástica</a:t>
            </a:r>
            <a:r>
              <a:rPr lang="es-MX" sz="3200" dirty="0">
                <a:latin typeface="+mn-lt"/>
                <a:cs typeface="+mn-cs"/>
              </a:rPr>
              <a:t> </a:t>
            </a:r>
            <a:endParaRPr lang="es-ES" sz="3200" dirty="0">
              <a:latin typeface="+mn-lt"/>
              <a:cs typeface="+mn-cs"/>
            </a:endParaRP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ABEEC76C-BE43-4983-8724-D4C75BD39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071688"/>
            <a:ext cx="96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Acento</a:t>
            </a:r>
            <a:endParaRPr lang="es-MX" altLang="es-ES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B594516E-7B25-468B-8241-1CB4D46DD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585787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Acero</a:t>
            </a:r>
            <a:endParaRPr lang="es-MX" altLang="es-ES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ED6E9962-D755-48F8-94AA-6EFC51912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563" y="2571750"/>
            <a:ext cx="96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Aliento</a:t>
            </a:r>
            <a:endParaRPr lang="es-MX" altLang="es-ES"/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F5B8F493-10A4-43B9-8D4F-BA6366E56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71938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Aprestad</a:t>
            </a:r>
            <a:endParaRPr lang="es-MX" altLang="es-ES"/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727C20E5-E9E1-4CEF-83CD-86F92933D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38" y="5072063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Aras</a:t>
            </a:r>
            <a:endParaRPr lang="es-MX" altLang="es-ES"/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F1D672EE-1DB2-42FA-B6F0-1E43F991F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1928813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Bélico</a:t>
            </a:r>
            <a:endParaRPr lang="es-MX" altLang="es-ES"/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650A469A-70D9-46DC-A107-97C52742B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1857375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Bridón </a:t>
            </a:r>
            <a:endParaRPr lang="es-MX" altLang="es-ES"/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16C3FA90-0348-49BD-8FC5-ACAA039CF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072063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Centros</a:t>
            </a:r>
            <a:endParaRPr lang="es-MX" altLang="es-ES"/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C0305A01-CB78-41D7-B580-DE048CB91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1435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Ceñir</a:t>
            </a:r>
            <a:endParaRPr lang="es-MX" altLang="es-ES"/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73562CE4-4867-4895-B373-774C4822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8625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Clarín</a:t>
            </a:r>
            <a:endParaRPr lang="es-MX" altLang="es-ES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584D9DC4-AB8E-4746-BCB7-2602F858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3571875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Convocar</a:t>
            </a:r>
            <a:endParaRPr lang="es-MX" altLang="es-ES"/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08F0479A-81AB-4C36-A6D7-AE3D86FD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4286250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Destino</a:t>
            </a:r>
            <a:endParaRPr lang="es-MX" altLang="es-ES"/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D48AA0A9-3B56-4909-8FEB-8202516B3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5929313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Divino</a:t>
            </a:r>
            <a:endParaRPr lang="es-MX" altLang="es-ES"/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3834C223-66F9-4A05-A48E-DACC731F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000250"/>
            <a:ext cx="91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Eterno</a:t>
            </a:r>
            <a:endParaRPr lang="es-MX" altLang="es-ES"/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id="{9DCE2A42-E7E3-434A-B519-AD9C826CD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2643188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Exhalar</a:t>
            </a:r>
            <a:endParaRPr lang="es-MX" altLang="es-ES"/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989125AE-E3E4-4607-808F-FD0DBE37D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500438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Gloria </a:t>
            </a:r>
            <a:endParaRPr lang="es-MX" altLang="es-ES"/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C0AF1FEB-5397-4AA9-A825-B198210F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5286375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Guirnalda</a:t>
            </a:r>
            <a:endParaRPr lang="es-MX" altLang="es-ES"/>
          </a:p>
        </p:txBody>
      </p:sp>
      <p:sp>
        <p:nvSpPr>
          <p:cNvPr id="24" name="23 Rectángulo">
            <a:extLst>
              <a:ext uri="{FF2B5EF4-FFF2-40B4-BE49-F238E27FC236}">
                <a16:creationId xmlns:a16="http://schemas.microsoft.com/office/drawing/2014/main" id="{9EF7B456-6BB7-49C9-AC52-6F954AD81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71875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Olivo</a:t>
            </a:r>
            <a:endParaRPr lang="es-MX" altLang="es-ES"/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413283DE-AD11-41F4-AE5E-C268E42B5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2714625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Laurel</a:t>
            </a:r>
            <a:endParaRPr lang="es-MX" altLang="es-ES"/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3261FA67-195B-4908-9C58-AE4DBAC81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271462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Honor</a:t>
            </a:r>
            <a:endParaRPr lang="es-MX" altLang="es-ES"/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A8FE11ED-B82A-4755-8544-9CEBF2052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5786438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Lidiar</a:t>
            </a:r>
            <a:endParaRPr lang="es-MX" altLang="es-ES"/>
          </a:p>
        </p:txBody>
      </p:sp>
      <p:sp>
        <p:nvSpPr>
          <p:cNvPr id="28" name="27 Rectángulo">
            <a:extLst>
              <a:ext uri="{FF2B5EF4-FFF2-40B4-BE49-F238E27FC236}">
                <a16:creationId xmlns:a16="http://schemas.microsoft.com/office/drawing/2014/main" id="{6045C479-FCF2-4638-987F-E0F8EE2E0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21468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Osar</a:t>
            </a:r>
            <a:endParaRPr lang="es-MX" altLang="es-ES"/>
          </a:p>
        </p:txBody>
      </p:sp>
      <p:sp>
        <p:nvSpPr>
          <p:cNvPr id="29" name="28 Rectángulo">
            <a:extLst>
              <a:ext uri="{FF2B5EF4-FFF2-40B4-BE49-F238E27FC236}">
                <a16:creationId xmlns:a16="http://schemas.microsoft.com/office/drawing/2014/main" id="{107D1D01-1125-4504-AFC3-721BC2AE3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85775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Patria</a:t>
            </a:r>
            <a:endParaRPr lang="es-MX" altLang="es-ES"/>
          </a:p>
        </p:txBody>
      </p:sp>
      <p:sp>
        <p:nvSpPr>
          <p:cNvPr id="30" name="29 Rectángulo">
            <a:extLst>
              <a:ext uri="{FF2B5EF4-FFF2-40B4-BE49-F238E27FC236}">
                <a16:creationId xmlns:a16="http://schemas.microsoft.com/office/drawing/2014/main" id="{267AC348-1150-4A6D-85BB-E2518D230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5572125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Planta</a:t>
            </a:r>
            <a:endParaRPr lang="es-MX" altLang="es-ES"/>
          </a:p>
        </p:txBody>
      </p:sp>
      <p:sp>
        <p:nvSpPr>
          <p:cNvPr id="31" name="30 Rectángulo">
            <a:extLst>
              <a:ext uri="{FF2B5EF4-FFF2-40B4-BE49-F238E27FC236}">
                <a16:creationId xmlns:a16="http://schemas.microsoft.com/office/drawing/2014/main" id="{98D035AB-5383-4CC5-AEA7-4445A770A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643313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Profanar</a:t>
            </a:r>
            <a:endParaRPr lang="es-MX" altLang="es-ES"/>
          </a:p>
        </p:txBody>
      </p:sp>
      <p:sp>
        <p:nvSpPr>
          <p:cNvPr id="32" name="31 Rectángulo">
            <a:extLst>
              <a:ext uri="{FF2B5EF4-FFF2-40B4-BE49-F238E27FC236}">
                <a16:creationId xmlns:a16="http://schemas.microsoft.com/office/drawing/2014/main" id="{19F3A9E8-A121-4E36-A494-A8719A9AF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4357688"/>
            <a:ext cx="128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Retiemble</a:t>
            </a:r>
            <a:endParaRPr lang="es-MX" altLang="es-ES"/>
          </a:p>
        </p:txBody>
      </p:sp>
      <p:sp>
        <p:nvSpPr>
          <p:cNvPr id="33" name="32 Rectángulo">
            <a:extLst>
              <a:ext uri="{FF2B5EF4-FFF2-40B4-BE49-F238E27FC236}">
                <a16:creationId xmlns:a16="http://schemas.microsoft.com/office/drawing/2014/main" id="{00E056FA-06E7-4137-AE21-429C8E1E8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4714875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Rugir </a:t>
            </a:r>
            <a:endParaRPr lang="es-MX" altLang="es-ES"/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FCB89874-7CA6-4482-8048-9271DEFB0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4143375"/>
            <a:ext cx="1090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Victoria</a:t>
            </a:r>
            <a:r>
              <a:rPr lang="es-MX" altLang="es-ES"/>
              <a:t> </a:t>
            </a:r>
            <a:endParaRPr lang="es-MX" altLang="es-ES" sz="3200"/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6323F915-D075-4401-8C78-6A537B2BB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3643313"/>
            <a:ext cx="1171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Sepulcro</a:t>
            </a:r>
            <a:endParaRPr lang="es-MX" altLang="es-ES"/>
          </a:p>
        </p:txBody>
      </p:sp>
      <p:sp>
        <p:nvSpPr>
          <p:cNvPr id="36" name="35 Rectángulo">
            <a:extLst>
              <a:ext uri="{FF2B5EF4-FFF2-40B4-BE49-F238E27FC236}">
                <a16:creationId xmlns:a16="http://schemas.microsoft.com/office/drawing/2014/main" id="{969081D6-024F-42C2-A2BA-52D11B0D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3000375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Valor</a:t>
            </a:r>
          </a:p>
        </p:txBody>
      </p:sp>
      <p:sp>
        <p:nvSpPr>
          <p:cNvPr id="37" name="36 Rectángulo">
            <a:extLst>
              <a:ext uri="{FF2B5EF4-FFF2-40B4-BE49-F238E27FC236}">
                <a16:creationId xmlns:a16="http://schemas.microsoft.com/office/drawing/2014/main" id="{9FDEE118-0234-4384-9182-BBB8F8D0E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428875"/>
            <a:ext cx="99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Sonoro</a:t>
            </a:r>
            <a:endParaRPr lang="es-MX" altLang="es-ES"/>
          </a:p>
        </p:txBody>
      </p:sp>
      <p:sp>
        <p:nvSpPr>
          <p:cNvPr id="38" name="37 Rectángulo">
            <a:extLst>
              <a:ext uri="{FF2B5EF4-FFF2-40B4-BE49-F238E27FC236}">
                <a16:creationId xmlns:a16="http://schemas.microsoft.com/office/drawing/2014/main" id="{383EEB6A-8811-4D17-B9B0-D61FA3555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178593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b="1"/>
              <a:t>Sienes</a:t>
            </a:r>
            <a:endParaRPr lang="es-MX" alt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49F8EB-58C8-4CDE-9AE7-0B849B046059}"/>
              </a:ext>
            </a:extLst>
          </p:cNvPr>
          <p:cNvSpPr txBox="1">
            <a:spLocks noChangeArrowheads="1"/>
          </p:cNvSpPr>
          <p:nvPr/>
        </p:nvSpPr>
        <p:spPr>
          <a:xfrm>
            <a:off x="71438" y="1000125"/>
            <a:ext cx="35718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Estilo poético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5FF52D8-C0FD-4B9C-B4EC-5367E17F5753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928813"/>
            <a:ext cx="30718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métrica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D473234-7A89-4BFB-B52A-0BF9EFA33BDF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" y="3467100"/>
            <a:ext cx="36433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Configuración 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155D0D9-D286-45AA-9B59-7253F95A9FF3}"/>
              </a:ext>
            </a:extLst>
          </p:cNvPr>
          <p:cNvSpPr txBox="1">
            <a:spLocks noChangeArrowheads="1"/>
          </p:cNvSpPr>
          <p:nvPr/>
        </p:nvSpPr>
        <p:spPr>
          <a:xfrm>
            <a:off x="4714875" y="1143000"/>
            <a:ext cx="33575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Coro 18 </a:t>
            </a:r>
          </a:p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señas (10+8)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2C38072-E533-4430-A741-2A65D2D04B7C}"/>
              </a:ext>
            </a:extLst>
          </p:cNvPr>
          <p:cNvSpPr txBox="1">
            <a:spLocks noChangeArrowheads="1"/>
          </p:cNvSpPr>
          <p:nvPr/>
        </p:nvSpPr>
        <p:spPr>
          <a:xfrm>
            <a:off x="4714875" y="2071688"/>
            <a:ext cx="35004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Estrofa I y IV señas 30 (14+16)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113665" name="Object 1">
            <a:extLst>
              <a:ext uri="{FF2B5EF4-FFF2-40B4-BE49-F238E27FC236}">
                <a16:creationId xmlns:a16="http://schemas.microsoft.com/office/drawing/2014/main" id="{C3742EA2-4D2D-4726-ABCE-ACF6A17263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7563" y="3143250"/>
          <a:ext cx="11906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n de mapa de bits" r:id="rId3" imgW="4933333" imgH="4734586" progId="Paint.Picture">
                  <p:embed/>
                </p:oleObj>
              </mc:Choice>
              <mc:Fallback>
                <p:oleObj name="Imagen de mapa de bits" r:id="rId3" imgW="4933333" imgH="47345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3143250"/>
                        <a:ext cx="119062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6" name="Object 2">
            <a:extLst>
              <a:ext uri="{FF2B5EF4-FFF2-40B4-BE49-F238E27FC236}">
                <a16:creationId xmlns:a16="http://schemas.microsoft.com/office/drawing/2014/main" id="{0AFA8393-9BA0-41FD-ACCC-260FFB723B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1938" y="3143250"/>
          <a:ext cx="11906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n de mapa de bits" r:id="rId5" imgW="6876190" imgH="5180952" progId="Paint.Picture">
                  <p:embed/>
                </p:oleObj>
              </mc:Choice>
              <mc:Fallback>
                <p:oleObj name="Imagen de mapa de bits" r:id="rId5" imgW="6876190" imgH="518095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3143250"/>
                        <a:ext cx="1190625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1 Rectángulo">
            <a:extLst>
              <a:ext uri="{FF2B5EF4-FFF2-40B4-BE49-F238E27FC236}">
                <a16:creationId xmlns:a16="http://schemas.microsoft.com/office/drawing/2014/main" id="{9C3E1B87-799B-4947-A735-58B435354141}"/>
              </a:ext>
            </a:extLst>
          </p:cNvPr>
          <p:cNvSpPr/>
          <p:nvPr/>
        </p:nvSpPr>
        <p:spPr>
          <a:xfrm>
            <a:off x="5588000" y="3487738"/>
            <a:ext cx="12700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s-ES_tradnl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6 señas</a:t>
            </a:r>
            <a:endParaRPr lang="es-ES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A71B398-D6E2-4FF7-B4A6-F07DF146487B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5395913"/>
            <a:ext cx="30718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orientación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F0F63A0-BAE7-458D-988A-AABF8EBFBD0E}"/>
              </a:ext>
            </a:extLst>
          </p:cNvPr>
          <p:cNvSpPr txBox="1">
            <a:spLocks noChangeArrowheads="1"/>
          </p:cNvSpPr>
          <p:nvPr/>
        </p:nvSpPr>
        <p:spPr>
          <a:xfrm>
            <a:off x="4714875" y="5099050"/>
            <a:ext cx="350043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Estrofa I</a:t>
            </a:r>
          </a:p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4 -  6  - 4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5C38D560-6512-4223-AF63-87B27D75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357438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ES" b="1"/>
              <a:t>amigo, ga.</a:t>
            </a:r>
            <a:endParaRPr lang="es-MX" altLang="es-ES"/>
          </a:p>
          <a:p>
            <a:pPr eaLnBrk="1" hangingPunct="1"/>
            <a:r>
              <a:rPr lang="es-MX" altLang="es-ES"/>
              <a:t>(Del lat. </a:t>
            </a:r>
            <a:r>
              <a:rPr lang="es-MX" altLang="es-ES" i="1"/>
              <a:t>amīcus</a:t>
            </a:r>
            <a:r>
              <a:rPr lang="es-MX" altLang="es-ES"/>
              <a:t>).</a:t>
            </a:r>
          </a:p>
          <a:p>
            <a:pPr eaLnBrk="1" hangingPunct="1"/>
            <a:r>
              <a:rPr lang="es-MX" altLang="es-ES" b="1"/>
              <a:t>1. </a:t>
            </a:r>
            <a:r>
              <a:rPr lang="es-MX" altLang="es-ES"/>
              <a:t>adj. Que tiene amistad. U. t. c. s.</a:t>
            </a:r>
          </a:p>
          <a:p>
            <a:pPr eaLnBrk="1" hangingPunct="1"/>
            <a:r>
              <a:rPr lang="es-MX" altLang="es-ES" b="1"/>
              <a:t>2. </a:t>
            </a:r>
            <a:r>
              <a:rPr lang="es-MX" altLang="es-ES"/>
              <a:t>adj. </a:t>
            </a:r>
            <a:r>
              <a:rPr lang="es-MX" altLang="es-ES" b="1">
                <a:hlinkClick r:id="rId2" action="ppaction://hlinkfile"/>
              </a:rPr>
              <a:t>amistoso</a:t>
            </a:r>
            <a:r>
              <a:rPr lang="es-MX" altLang="es-ES"/>
              <a:t> (‖ perteneciente a la amistad). </a:t>
            </a:r>
          </a:p>
          <a:p>
            <a:pPr eaLnBrk="1" hangingPunct="1"/>
            <a:r>
              <a:rPr lang="es-MX" altLang="es-ES" b="1"/>
              <a:t>3. </a:t>
            </a:r>
            <a:r>
              <a:rPr lang="es-MX" altLang="es-ES"/>
              <a:t>adj. Que gusta mucho de algo. </a:t>
            </a:r>
          </a:p>
          <a:p>
            <a:pPr eaLnBrk="1" hangingPunct="1"/>
            <a:r>
              <a:rPr lang="es-MX" altLang="es-ES" b="1"/>
              <a:t>4. </a:t>
            </a:r>
            <a:r>
              <a:rPr lang="es-MX" altLang="es-ES"/>
              <a:t>adj. poét. Dicho de un objeto material: Benéfico, benigno, grato. </a:t>
            </a:r>
          </a:p>
          <a:p>
            <a:pPr eaLnBrk="1" hangingPunct="1"/>
            <a:r>
              <a:rPr lang="es-MX" altLang="es-ES" b="1"/>
              <a:t>5. </a:t>
            </a:r>
            <a:r>
              <a:rPr lang="es-MX" altLang="es-ES"/>
              <a:t>adj. coloq. U. como tratamiento afectuoso, aunque no haya propiamente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E6D2E-9DBC-46C1-8D82-507BD8160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28625"/>
            <a:ext cx="48577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Diccionario LSM  - LSM</a:t>
            </a:r>
            <a:endParaRPr lang="es-E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2DDE17-2082-4C82-8893-90278251D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29559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DRAE</a:t>
            </a:r>
            <a:endParaRPr lang="es-E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EC28E9B6-B530-4F97-879F-B68F602F0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928938"/>
            <a:ext cx="3502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ES"/>
              <a:t>Befreundet</a:t>
            </a:r>
          </a:p>
          <a:p>
            <a:pPr eaLnBrk="1" hangingPunct="1"/>
            <a:r>
              <a:rPr lang="es-MX" altLang="es-ES">
                <a:solidFill>
                  <a:srgbClr val="FF0000"/>
                </a:solidFill>
              </a:rPr>
              <a:t>mit jemandem befreundet sein</a:t>
            </a:r>
          </a:p>
          <a:p>
            <a:pPr eaLnBrk="1" hangingPunct="1"/>
            <a:endParaRPr lang="es-MX" altLang="es-ES"/>
          </a:p>
          <a:p>
            <a:pPr eaLnBrk="1" hangingPunct="1"/>
            <a:r>
              <a:rPr lang="es-MX" altLang="es-ES" i="1"/>
              <a:t>“llevarse bien con alguien”</a:t>
            </a:r>
          </a:p>
          <a:p>
            <a:pPr eaLnBrk="1" hangingPunct="1"/>
            <a:endParaRPr lang="es-MX" altLang="es-ES" i="1"/>
          </a:p>
          <a:p>
            <a:pPr eaLnBrk="1" hangingPunct="1"/>
            <a:r>
              <a:rPr lang="es-MX" altLang="es-ES">
                <a:solidFill>
                  <a:srgbClr val="FF0000"/>
                </a:solidFill>
              </a:rPr>
              <a:t>sehr befreundet sein</a:t>
            </a:r>
            <a:endParaRPr lang="es-MX" altLang="es-ES" i="1">
              <a:solidFill>
                <a:srgbClr val="FF0000"/>
              </a:solidFill>
            </a:endParaRPr>
          </a:p>
          <a:p>
            <a:pPr eaLnBrk="1" hangingPunct="1"/>
            <a:r>
              <a:rPr lang="es-MX" altLang="es-ES" i="1"/>
              <a:t>“ser de la mano y guante; ser de la mano”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72542B8-8CA8-44DC-9ED8-11B10AED3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5" y="2143125"/>
            <a:ext cx="35988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Diccionario en línea de la http://www.germanculture.com.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A44F0F3F-F550-453B-846D-14DC0E4E6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2214562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>
            <a:extLst>
              <a:ext uri="{FF2B5EF4-FFF2-40B4-BE49-F238E27FC236}">
                <a16:creationId xmlns:a16="http://schemas.microsoft.com/office/drawing/2014/main" id="{00CF5ABD-7EF5-494A-B9CA-8F3FE4709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85938"/>
            <a:ext cx="22145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638CF6D8-BC98-434E-B4FA-C1584ED12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71813"/>
            <a:ext cx="2214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BE142C5B-3F06-4D64-9235-20ED0369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357688"/>
            <a:ext cx="2214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2662045-7666-4136-818B-13C7430FC60E}"/>
              </a:ext>
            </a:extLst>
          </p:cNvPr>
          <p:cNvSpPr txBox="1">
            <a:spLocks noChangeArrowheads="1"/>
          </p:cNvSpPr>
          <p:nvPr/>
        </p:nvSpPr>
        <p:spPr>
          <a:xfrm>
            <a:off x="5214938" y="2281238"/>
            <a:ext cx="314325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36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traducción del Himno Nacional Mexicano a la LSM</a:t>
            </a:r>
            <a:endParaRPr lang="es-ES" sz="36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EDE226-299F-4AC7-B0B5-EAF41764E33B}"/>
              </a:ext>
            </a:extLst>
          </p:cNvPr>
          <p:cNvSpPr txBox="1">
            <a:spLocks noChangeArrowheads="1"/>
          </p:cNvSpPr>
          <p:nvPr/>
        </p:nvSpPr>
        <p:spPr>
          <a:xfrm>
            <a:off x="71438" y="300038"/>
            <a:ext cx="79295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36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Características de la traducción</a:t>
            </a:r>
            <a:endParaRPr lang="es-ES" sz="36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D2E334A2-52E0-41BC-B71E-251FF592E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360045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3A5CDA2-6A92-456C-BE53-DF23B4784A4E}"/>
              </a:ext>
            </a:extLst>
          </p:cNvPr>
          <p:cNvSpPr txBox="1">
            <a:spLocks noChangeArrowheads="1"/>
          </p:cNvSpPr>
          <p:nvPr/>
        </p:nvSpPr>
        <p:spPr>
          <a:xfrm>
            <a:off x="4786313" y="2143125"/>
            <a:ext cx="4000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Producción en LSM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BA9347-2C46-4495-BB9C-0FD02DE767FE}"/>
              </a:ext>
            </a:extLst>
          </p:cNvPr>
          <p:cNvSpPr txBox="1">
            <a:spLocks noChangeArrowheads="1"/>
          </p:cNvSpPr>
          <p:nvPr/>
        </p:nvSpPr>
        <p:spPr>
          <a:xfrm>
            <a:off x="4786313" y="4286250"/>
            <a:ext cx="4000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parafrástica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C4B3E0F-50B8-45B6-B168-FE3E6F3FAD8D}"/>
              </a:ext>
            </a:extLst>
          </p:cNvPr>
          <p:cNvSpPr txBox="1">
            <a:spLocks noChangeArrowheads="1"/>
          </p:cNvSpPr>
          <p:nvPr/>
        </p:nvSpPr>
        <p:spPr>
          <a:xfrm>
            <a:off x="4786313" y="5143500"/>
            <a:ext cx="4000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Estilo poético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9BBC13D-E5E9-469F-AA91-C9490F629507}"/>
              </a:ext>
            </a:extLst>
          </p:cNvPr>
          <p:cNvSpPr txBox="1">
            <a:spLocks noChangeArrowheads="1"/>
          </p:cNvSpPr>
          <p:nvPr/>
        </p:nvSpPr>
        <p:spPr>
          <a:xfrm>
            <a:off x="4786313" y="2786063"/>
            <a:ext cx="4000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Libre de contaminación lingüística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7F46C7-2B4A-4178-8369-A3B3267251BF}"/>
              </a:ext>
            </a:extLst>
          </p:cNvPr>
          <p:cNvSpPr txBox="1">
            <a:spLocks noChangeArrowheads="1"/>
          </p:cNvSpPr>
          <p:nvPr/>
        </p:nvSpPr>
        <p:spPr>
          <a:xfrm>
            <a:off x="214313" y="642938"/>
            <a:ext cx="40005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Producción en LSM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9598C-9F71-4E06-8C49-35E3A1964BE6}"/>
              </a:ext>
            </a:extLst>
          </p:cNvPr>
          <p:cNvSpPr txBox="1">
            <a:spLocks noChangeArrowheads="1"/>
          </p:cNvSpPr>
          <p:nvPr/>
        </p:nvSpPr>
        <p:spPr>
          <a:xfrm>
            <a:off x="285750" y="1571625"/>
            <a:ext cx="79295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“vamos a quedarnos 15 minutos mas”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4EACC03-B61B-46D6-90B7-5764BBC558B1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0" y="2714625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1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Español </a:t>
            </a:r>
            <a:r>
              <a:rPr lang="es-ES_tradnl" sz="1400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Señado</a:t>
            </a:r>
            <a:r>
              <a:rPr lang="es-ES_tradnl" sz="1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18437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D4071BE6-3616-4078-9E3F-DFB9FDBC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571875"/>
            <a:ext cx="1643062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hlinkClick r:id="rId4" action="ppaction://hlinkfile"/>
            <a:extLst>
              <a:ext uri="{FF2B5EF4-FFF2-40B4-BE49-F238E27FC236}">
                <a16:creationId xmlns:a16="http://schemas.microsoft.com/office/drawing/2014/main" id="{E4FA53A1-6B9C-4424-9A81-A951FFF8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71875"/>
            <a:ext cx="16430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2FCE185-AA46-4185-8F61-29EAA90D9FFC}"/>
              </a:ext>
            </a:extLst>
          </p:cNvPr>
          <p:cNvSpPr txBox="1">
            <a:spLocks noChangeArrowheads="1"/>
          </p:cNvSpPr>
          <p:nvPr/>
        </p:nvSpPr>
        <p:spPr>
          <a:xfrm>
            <a:off x="5143500" y="2714625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1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L S M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65795C-B475-4F84-8A8C-15A6CB7026DB}"/>
              </a:ext>
            </a:extLst>
          </p:cNvPr>
          <p:cNvSpPr txBox="1">
            <a:spLocks noChangeArrowheads="1"/>
          </p:cNvSpPr>
          <p:nvPr/>
        </p:nvSpPr>
        <p:spPr>
          <a:xfrm>
            <a:off x="285750" y="428625"/>
            <a:ext cx="7286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Libre de contaminación lingüística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4C25F7-F8BF-46FB-B02E-7AFCC866965D}"/>
              </a:ext>
            </a:extLst>
          </p:cNvPr>
          <p:cNvSpPr txBox="1">
            <a:spLocks noChangeArrowheads="1"/>
          </p:cNvSpPr>
          <p:nvPr/>
        </p:nvSpPr>
        <p:spPr>
          <a:xfrm>
            <a:off x="785813" y="1428750"/>
            <a:ext cx="7661275" cy="13049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800" i="1" dirty="0" err="1">
                <a:latin typeface="Bookman Old Style" pitchFamily="18" charset="0"/>
                <a:cs typeface="+mn-cs"/>
              </a:rPr>
              <a:t>Emergency</a:t>
            </a:r>
            <a:r>
              <a:rPr lang="es-ES" sz="2800" i="1" dirty="0">
                <a:latin typeface="Bookman Old Style" pitchFamily="18" charset="0"/>
                <a:cs typeface="+mn-cs"/>
              </a:rPr>
              <a:t> </a:t>
            </a:r>
            <a:r>
              <a:rPr lang="es-ES" sz="2800" i="1" dirty="0" err="1">
                <a:latin typeface="Bookman Old Style" pitchFamily="18" charset="0"/>
                <a:cs typeface="+mn-cs"/>
              </a:rPr>
              <a:t>room</a:t>
            </a:r>
            <a:r>
              <a:rPr lang="es-ES" sz="2800" i="1" dirty="0">
                <a:latin typeface="Bookman Old Style" pitchFamily="18" charset="0"/>
                <a:cs typeface="+mn-cs"/>
              </a:rPr>
              <a:t> 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s-MX" sz="2400" i="1" dirty="0">
                <a:latin typeface="Bookman Old Style" pitchFamily="18" charset="0"/>
                <a:cs typeface="+mn-cs"/>
              </a:rPr>
              <a:t>Sala de emergencias</a:t>
            </a:r>
          </a:p>
        </p:txBody>
      </p:sp>
      <p:pic>
        <p:nvPicPr>
          <p:cNvPr id="9" name="Picture 4" descr="emergencias">
            <a:extLst>
              <a:ext uri="{FF2B5EF4-FFF2-40B4-BE49-F238E27FC236}">
                <a16:creationId xmlns:a16="http://schemas.microsoft.com/office/drawing/2014/main" id="{703F1917-3DDD-4ED7-B600-19B9F188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8938"/>
            <a:ext cx="37147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95FC4F4A-DFCA-419F-ADCC-52D4A61A2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28750"/>
            <a:ext cx="82089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000"/>
              <a:t>Aunque la clínica se encuentra en operación desde el mes de marzo, el ejecutivo federal encabezó el acto inaugural de la clínica de medicina familiar 81 del IMSS, que atiende a 50 mil derechohabientes de 160 colonias.</a:t>
            </a:r>
          </a:p>
          <a:p>
            <a:pPr algn="ctr" eaLnBrk="1" hangingPunct="1"/>
            <a:r>
              <a:rPr lang="es-ES" altLang="es-ES" sz="2000"/>
              <a:t>A decir del director, Miguel Ángel Chávez Medina, para “tener autosuficiencia, se requiere un laboratorio completo de diagnóstico, ya que ahora se limitan a tomar muestras”. Por lo pronto, la clínica cuenta con 10 consultorios de medicina familiar, </a:t>
            </a:r>
            <a:r>
              <a:rPr lang="es-ES" altLang="es-ES" sz="2000">
                <a:solidFill>
                  <a:srgbClr val="FF0000"/>
                </a:solidFill>
              </a:rPr>
              <a:t>sala de emergencias</a:t>
            </a:r>
            <a:r>
              <a:rPr lang="es-ES" altLang="es-ES" sz="2000"/>
              <a:t> y Rayos X, epidemiología, prestaciones médicas, urgencias y se “está contemplado temporalmente, atención médica continua de ocho a ocho”. Mientras que, por el crecimiento poblacional, espera que se autorice la atención nocturna durante todos los días del año.</a:t>
            </a: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F6B92D97-7ABB-48E0-9E53-E0395281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429250"/>
            <a:ext cx="436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400"/>
              <a:t>http://www.tribunalmmm.gob.mx/ipj/ipj.asp?id=13023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0A7C86-9E58-4C98-9C96-3ECBAB09158E}"/>
              </a:ext>
            </a:extLst>
          </p:cNvPr>
          <p:cNvSpPr txBox="1">
            <a:spLocks noChangeArrowheads="1"/>
          </p:cNvSpPr>
          <p:nvPr/>
        </p:nvSpPr>
        <p:spPr>
          <a:xfrm>
            <a:off x="71438" y="500063"/>
            <a:ext cx="7286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Libre de contaminación lingüística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DB2E85B-2597-4099-922B-3627069FC4EC}"/>
              </a:ext>
            </a:extLst>
          </p:cNvPr>
          <p:cNvSpPr txBox="1">
            <a:spLocks noChangeArrowheads="1"/>
          </p:cNvSpPr>
          <p:nvPr/>
        </p:nvSpPr>
        <p:spPr>
          <a:xfrm>
            <a:off x="411163" y="1500188"/>
            <a:ext cx="4232275" cy="7143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800" i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Emergency</a:t>
            </a:r>
            <a:r>
              <a:rPr lang="es-ES" sz="28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</a:t>
            </a:r>
            <a:r>
              <a:rPr lang="es-ES" sz="2800" i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room</a:t>
            </a:r>
            <a:r>
              <a:rPr lang="es-ES" sz="28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</a:t>
            </a:r>
          </a:p>
        </p:txBody>
      </p:sp>
      <p:pic>
        <p:nvPicPr>
          <p:cNvPr id="21510" name="Picture 6" descr="http://t0.gstatic.com/images?q=tbn:BS8w4-ioI_7_mM:http://images.travelpod.com/users/shef11308/3.1205099760.sala-de-urgencias.jpg">
            <a:hlinkClick r:id="rId2"/>
            <a:extLst>
              <a:ext uri="{FF2B5EF4-FFF2-40B4-BE49-F238E27FC236}">
                <a16:creationId xmlns:a16="http://schemas.microsoft.com/office/drawing/2014/main" id="{06C7E861-788C-4BCF-AA87-F707123C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071813"/>
            <a:ext cx="4071938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D56DD0F-8E10-40A4-A521-B71846630C3C}"/>
              </a:ext>
            </a:extLst>
          </p:cNvPr>
          <p:cNvSpPr txBox="1">
            <a:spLocks noChangeArrowheads="1"/>
          </p:cNvSpPr>
          <p:nvPr/>
        </p:nvSpPr>
        <p:spPr>
          <a:xfrm>
            <a:off x="438150" y="3071813"/>
            <a:ext cx="39909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36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Urgencias</a:t>
            </a:r>
            <a:endParaRPr lang="es-ES" sz="36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C4B267A-18E5-4CA0-9204-9CA6EBA5B20C}"/>
              </a:ext>
            </a:extLst>
          </p:cNvPr>
          <p:cNvSpPr txBox="1">
            <a:spLocks noChangeArrowheads="1"/>
          </p:cNvSpPr>
          <p:nvPr/>
        </p:nvSpPr>
        <p:spPr>
          <a:xfrm>
            <a:off x="500063" y="1428750"/>
            <a:ext cx="58578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400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Métodos de traducción </a:t>
            </a:r>
            <a:endParaRPr lang="es-ES" sz="2400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22531" name="2 Rectángulo">
            <a:extLst>
              <a:ext uri="{FF2B5EF4-FFF2-40B4-BE49-F238E27FC236}">
                <a16:creationId xmlns:a16="http://schemas.microsoft.com/office/drawing/2014/main" id="{6DE9E590-8A22-4859-8978-4135F538D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286000"/>
            <a:ext cx="614362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Adaptación, </a:t>
            </a:r>
            <a:endParaRPr lang="es-MX" sz="2400" i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El préstamo </a:t>
            </a:r>
            <a:endParaRPr lang="es-MX" sz="2400" i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El calco léxico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Modulación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Transposición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Traducción literal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400" i="1" cap="small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i="1" cap="small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Metafrástica</a:t>
            </a:r>
            <a:r>
              <a:rPr lang="es-ES" sz="2400" i="1" cap="small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/ Parafrástica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85326DF4-8F6C-4D9A-9166-706FD174F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35861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Metafrastica</a:t>
            </a:r>
            <a:r>
              <a:rPr lang="es-MX" sz="4000" i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es-ES" sz="4000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61F205B6-506B-4427-B3C8-D43774DDC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2071688"/>
            <a:ext cx="1893887" cy="5842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MX" altLang="es-ES" sz="2400" i="1">
                <a:latin typeface="Bookman Old Style" panose="02050604050505020204" pitchFamily="18" charset="0"/>
              </a:rPr>
              <a:t>meta</a:t>
            </a:r>
            <a:endParaRPr lang="es-ES" altLang="es-ES" sz="2400" i="1">
              <a:latin typeface="Bookman Old Style" panose="02050604050505020204" pitchFamily="18" charset="0"/>
            </a:endParaRP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EC5856F0-610A-463C-B229-36A205225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3571875"/>
            <a:ext cx="2376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s-MX" altLang="es-ES" sz="2400">
                <a:latin typeface="Bookman Old Style" panose="02050604050505020204" pitchFamily="18" charset="0"/>
              </a:rPr>
              <a:t>a través de…</a:t>
            </a:r>
            <a:endParaRPr lang="es-ES" altLang="es-ES" sz="2400">
              <a:latin typeface="Bookman Old Style" panose="02050604050505020204" pitchFamily="18" charset="0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A52EB752-41BD-4EBB-877F-EC4908000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27797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385A02D1-4436-4C30-AED8-852F2F989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1916113"/>
            <a:ext cx="218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s-MX" altLang="es-ES" sz="2400" i="1">
                <a:latin typeface="Bookman Old Style" panose="02050604050505020204" pitchFamily="18" charset="0"/>
              </a:rPr>
              <a:t>phrazen</a:t>
            </a:r>
            <a:endParaRPr lang="es-ES" altLang="es-ES" sz="3200" i="1">
              <a:latin typeface="Bookman Old Style" panose="02050604050505020204" pitchFamily="18" charset="0"/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A54FFDBE-41EF-4952-BA55-624F5125D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588" y="3552825"/>
            <a:ext cx="3887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Hablar o contar de…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81E49CE8-1355-41B8-A060-6738AA8A9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6563" y="27797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5E73A5CB-6E33-4FC8-A078-B35D4D32F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5715000"/>
            <a:ext cx="5472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Hablar o contar de, a través de…</a:t>
            </a:r>
            <a:endParaRPr lang="es-E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0E0DB797-A8E1-425C-B4B4-704503004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50117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7381840-8BA3-4A8E-85F9-8BCC3BC9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4214813"/>
            <a:ext cx="35861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Metafrastica</a:t>
            </a:r>
            <a:r>
              <a:rPr lang="es-MX" sz="4000" i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endParaRPr lang="es-ES" sz="4000" i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  <p:bldP spid="14342" grpId="0"/>
      <p:bldP spid="14344" grpId="0"/>
      <p:bldP spid="14345" grpId="0"/>
      <p:bldP spid="14348" grpId="0"/>
      <p:bldP spid="12" grpId="0"/>
    </p:bldLst>
  </p:timing>
</p:sld>
</file>

<file path=ppt/theme/theme1.xml><?xml version="1.0" encoding="utf-8"?>
<a:theme xmlns:a="http://schemas.openxmlformats.org/drawingml/2006/main" name="Formato DEE">
  <a:themeElements>
    <a:clrScheme name="Personalizado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B9705"/>
      </a:accent1>
      <a:accent2>
        <a:srgbClr val="9F2936"/>
      </a:accent2>
      <a:accent3>
        <a:srgbClr val="FFC000"/>
      </a:accent3>
      <a:accent4>
        <a:srgbClr val="92D050"/>
      </a:accent4>
      <a:accent5>
        <a:srgbClr val="7030A0"/>
      </a:accent5>
      <a:accent6>
        <a:srgbClr val="1B587C"/>
      </a:accent6>
      <a:hlink>
        <a:srgbClr val="FF0000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DEE</Template>
  <TotalTime>3669</TotalTime>
  <Words>572</Words>
  <Application>Microsoft Macintosh PowerPoint</Application>
  <PresentationFormat>Carta (216 x 279 mm)</PresentationFormat>
  <Paragraphs>121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EurekaSans-Bold</vt:lpstr>
      <vt:lpstr>EurekaSans-BoldCaps</vt:lpstr>
      <vt:lpstr>Wingdings</vt:lpstr>
      <vt:lpstr>Formato DEE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Metafrasis (ejemplos)</vt:lpstr>
      <vt:lpstr>Presentación de PowerPoint</vt:lpstr>
      <vt:lpstr>Presentación de PowerPoint</vt:lpstr>
      <vt:lpstr>Presentación de PowerPoint</vt:lpstr>
      <vt:lpstr>Es el acoso que se realiza a través de actos de agresión físicos, psicológicos y sociales por parte, generalmente, de un grupo de escolares o docentes hacia estudiantes o compañeros Estos actos abarcan desde ser ignorados, rechazados,  recibir insultos, injurias, agresiones físicas etc.,hasta el asesinato o la provocación del suicidio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Judith Alvarado</dc:creator>
  <cp:lastModifiedBy>ILS. Daniel Maya Ortega. IC. Ceneval  A148004</cp:lastModifiedBy>
  <cp:revision>456</cp:revision>
  <dcterms:created xsi:type="dcterms:W3CDTF">2008-07-24T21:46:10Z</dcterms:created>
  <dcterms:modified xsi:type="dcterms:W3CDTF">2020-10-28T22:40:01Z</dcterms:modified>
</cp:coreProperties>
</file>